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30275213" cy="42803763"/>
  <p:notesSz cx="20566063" cy="294592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 roundtripDataSignature="AMtx7mhM9DM+L/EEh6+bla5fg36qZdwnI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51C7303-1205-445C-A721-94CFD910D15C}">
  <a:tblStyle styleId="{651C7303-1205-445C-A721-94CFD910D15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F1E8"/>
          </a:solidFill>
        </a:fill>
      </a:tcStyle>
    </a:wholeTbl>
    <a:band1H>
      <a:tcTxStyle/>
      <a:tcStyle>
        <a:tcBdr/>
        <a:fill>
          <a:solidFill>
            <a:srgbClr val="D4E2CE"/>
          </a:solidFill>
        </a:fill>
      </a:tcStyle>
    </a:band1H>
    <a:band2H>
      <a:tcTxStyle/>
      <a:tcStyle>
        <a:tcBdr/>
      </a:tcStyle>
    </a:band2H>
    <a:band1V>
      <a:tcTxStyle/>
      <a:tcStyle>
        <a:tcBdr/>
        <a:fill>
          <a:solidFill>
            <a:srgbClr val="D4E2CE"/>
          </a:solidFill>
        </a:fill>
      </a:tcStyle>
    </a:band1V>
    <a:band2V>
      <a:tcTxStyle/>
      <a:tcStyle>
        <a:tcBdr/>
      </a:tcStyle>
    </a:band2V>
    <a:lastCol>
      <a:tcTxStyle b="on" i="off">
        <a:font>
          <a:latin typeface="Calibri"/>
          <a:ea typeface="Calibri"/>
          <a:cs typeface="Calibri"/>
        </a:font>
        <a:schemeClr val="lt1"/>
      </a:tcTxStyle>
      <a:tcStyle>
        <a:tcBdr/>
        <a:fill>
          <a:solidFill>
            <a:schemeClr val="accent6"/>
          </a:solidFill>
        </a:fill>
      </a:tcStyle>
    </a:lastCol>
    <a:firstCol>
      <a:tcTxStyle b="on" i="off">
        <a:font>
          <a:latin typeface="Calibri"/>
          <a:ea typeface="Calibri"/>
          <a:cs typeface="Calibri"/>
        </a:font>
        <a:schemeClr val="lt1"/>
      </a:tcTxStyle>
      <a:tcStyle>
        <a:tcBdr/>
        <a:fill>
          <a:solidFill>
            <a:schemeClr val="accent6"/>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6"/>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6"/>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03"/>
    <p:restoredTop sz="94678"/>
  </p:normalViewPr>
  <p:slideViewPr>
    <p:cSldViewPr snapToGrid="0">
      <p:cViewPr>
        <p:scale>
          <a:sx n="33" d="100"/>
          <a:sy n="33" d="100"/>
        </p:scale>
        <p:origin x="3616"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8914202" cy="1474612"/>
          </a:xfrm>
          <a:prstGeom prst="rect">
            <a:avLst/>
          </a:prstGeom>
          <a:noFill/>
          <a:ln>
            <a:noFill/>
          </a:ln>
        </p:spPr>
        <p:txBody>
          <a:bodyPr spcFirstLastPara="1" wrap="square" lIns="273475" tIns="136725" rIns="273475" bIns="136725" anchor="t"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11647063" y="0"/>
            <a:ext cx="8914202" cy="1474612"/>
          </a:xfrm>
          <a:prstGeom prst="rect">
            <a:avLst/>
          </a:prstGeom>
          <a:noFill/>
          <a:ln>
            <a:noFill/>
          </a:ln>
        </p:spPr>
        <p:txBody>
          <a:bodyPr spcFirstLastPara="1" wrap="square" lIns="273475" tIns="136725" rIns="273475" bIns="136725" anchor="t" anchorCtr="0">
            <a:noAutofit/>
          </a:bodyPr>
          <a:lstStyle>
            <a:lvl1pPr marR="0" lvl="0" algn="r"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lvl1pPr marL="457200" marR="0" lvl="0"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27984626"/>
            <a:ext cx="8914202" cy="1474612"/>
          </a:xfrm>
          <a:prstGeom prst="rect">
            <a:avLst/>
          </a:prstGeom>
          <a:noFill/>
          <a:ln>
            <a:noFill/>
          </a:ln>
        </p:spPr>
        <p:txBody>
          <a:bodyPr spcFirstLastPara="1" wrap="square" lIns="273475" tIns="136725" rIns="273475" bIns="136725" anchor="b"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marR="0" lvl="0" indent="0" algn="r" rtl="0">
              <a:spcBef>
                <a:spcPts val="0"/>
              </a:spcBef>
              <a:spcAft>
                <a:spcPts val="0"/>
              </a:spcAft>
              <a:buNone/>
            </a:pPr>
            <a:fld id="{00000000-1234-1234-1234-123412341234}" type="slidenum">
              <a:rPr lang="en-GB" sz="3600" b="0" i="0" u="none" strike="noStrike" cap="none">
                <a:solidFill>
                  <a:schemeClr val="dk1"/>
                </a:solidFill>
                <a:latin typeface="Calibri"/>
                <a:ea typeface="Calibri"/>
                <a:cs typeface="Calibri"/>
                <a:sym typeface="Calibri"/>
              </a:rPr>
              <a:t>‹#›</a:t>
            </a:fld>
            <a:endParaRPr sz="36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p>
            <a:pPr marL="0" lvl="0" indent="0" algn="l" rtl="0">
              <a:spcBef>
                <a:spcPts val="0"/>
              </a:spcBef>
              <a:spcAft>
                <a:spcPts val="0"/>
              </a:spcAft>
              <a:buNone/>
            </a:pPr>
            <a:endParaRPr dirty="0"/>
          </a:p>
        </p:txBody>
      </p:sp>
      <p:sp>
        <p:nvSpPr>
          <p:cNvPr id="87" name="Google Shape;87;p1:notes"/>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2270641" y="7005156"/>
            <a:ext cx="25733931" cy="1490205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3784402" y="22481887"/>
            <a:ext cx="22706410" cy="1033433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3311"/>
              </a:spcBef>
              <a:spcAft>
                <a:spcPts val="0"/>
              </a:spcAft>
              <a:buClr>
                <a:schemeClr val="dk1"/>
              </a:buClr>
              <a:buSzPts val="7946"/>
              <a:buNone/>
              <a:defRPr sz="7946"/>
            </a:lvl1pPr>
            <a:lvl2pPr lvl="1" algn="ctr">
              <a:lnSpc>
                <a:spcPct val="90000"/>
              </a:lnSpc>
              <a:spcBef>
                <a:spcPts val="1655"/>
              </a:spcBef>
              <a:spcAft>
                <a:spcPts val="0"/>
              </a:spcAft>
              <a:buClr>
                <a:schemeClr val="dk1"/>
              </a:buClr>
              <a:buSzPts val="6622"/>
              <a:buNone/>
              <a:defRPr sz="6622"/>
            </a:lvl2pPr>
            <a:lvl3pPr lvl="2" algn="ctr">
              <a:lnSpc>
                <a:spcPct val="90000"/>
              </a:lnSpc>
              <a:spcBef>
                <a:spcPts val="1655"/>
              </a:spcBef>
              <a:spcAft>
                <a:spcPts val="0"/>
              </a:spcAft>
              <a:buClr>
                <a:schemeClr val="dk1"/>
              </a:buClr>
              <a:buSzPts val="5960"/>
              <a:buNone/>
              <a:defRPr sz="5960"/>
            </a:lvl3pPr>
            <a:lvl4pPr lvl="3" algn="ctr">
              <a:lnSpc>
                <a:spcPct val="90000"/>
              </a:lnSpc>
              <a:spcBef>
                <a:spcPts val="1655"/>
              </a:spcBef>
              <a:spcAft>
                <a:spcPts val="0"/>
              </a:spcAft>
              <a:buClr>
                <a:schemeClr val="dk1"/>
              </a:buClr>
              <a:buSzPts val="5297"/>
              <a:buNone/>
              <a:defRPr sz="5297"/>
            </a:lvl4pPr>
            <a:lvl5pPr lvl="4" algn="ctr">
              <a:lnSpc>
                <a:spcPct val="90000"/>
              </a:lnSpc>
              <a:spcBef>
                <a:spcPts val="1655"/>
              </a:spcBef>
              <a:spcAft>
                <a:spcPts val="0"/>
              </a:spcAft>
              <a:buClr>
                <a:schemeClr val="dk1"/>
              </a:buClr>
              <a:buSzPts val="5297"/>
              <a:buNone/>
              <a:defRPr sz="5297"/>
            </a:lvl5pPr>
            <a:lvl6pPr lvl="5" algn="ctr">
              <a:lnSpc>
                <a:spcPct val="90000"/>
              </a:lnSpc>
              <a:spcBef>
                <a:spcPts val="1655"/>
              </a:spcBef>
              <a:spcAft>
                <a:spcPts val="0"/>
              </a:spcAft>
              <a:buClr>
                <a:schemeClr val="dk1"/>
              </a:buClr>
              <a:buSzPts val="5297"/>
              <a:buNone/>
              <a:defRPr sz="5297"/>
            </a:lvl6pPr>
            <a:lvl7pPr lvl="6" algn="ctr">
              <a:lnSpc>
                <a:spcPct val="90000"/>
              </a:lnSpc>
              <a:spcBef>
                <a:spcPts val="1655"/>
              </a:spcBef>
              <a:spcAft>
                <a:spcPts val="0"/>
              </a:spcAft>
              <a:buClr>
                <a:schemeClr val="dk1"/>
              </a:buClr>
              <a:buSzPts val="5297"/>
              <a:buNone/>
              <a:defRPr sz="5297"/>
            </a:lvl7pPr>
            <a:lvl8pPr lvl="7" algn="ctr">
              <a:lnSpc>
                <a:spcPct val="90000"/>
              </a:lnSpc>
              <a:spcBef>
                <a:spcPts val="1655"/>
              </a:spcBef>
              <a:spcAft>
                <a:spcPts val="0"/>
              </a:spcAft>
              <a:buClr>
                <a:schemeClr val="dk1"/>
              </a:buClr>
              <a:buSzPts val="5297"/>
              <a:buNone/>
              <a:defRPr sz="5297"/>
            </a:lvl8pPr>
            <a:lvl9pPr lvl="8" algn="ctr">
              <a:lnSpc>
                <a:spcPct val="90000"/>
              </a:lnSpc>
              <a:spcBef>
                <a:spcPts val="1655"/>
              </a:spcBef>
              <a:spcAft>
                <a:spcPts val="0"/>
              </a:spcAft>
              <a:buClr>
                <a:schemeClr val="dk1"/>
              </a:buClr>
              <a:buSzPts val="5297"/>
              <a:buNone/>
              <a:defRPr sz="5297"/>
            </a:lvl9pPr>
          </a:lstStyle>
          <a:p>
            <a:endParaRPr/>
          </a:p>
        </p:txBody>
      </p:sp>
      <p:sp>
        <p:nvSpPr>
          <p:cNvPr id="18" name="Google Shape;18;p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2065654" y="10671229"/>
            <a:ext cx="26112371" cy="1780517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2065654" y="28644846"/>
            <a:ext cx="26112371" cy="93633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7946"/>
              <a:buNone/>
              <a:defRPr sz="7946">
                <a:solidFill>
                  <a:schemeClr val="dk1"/>
                </a:solidFill>
              </a:defRPr>
            </a:lvl1pPr>
            <a:lvl2pPr marL="914400" lvl="1" indent="-228600" algn="l">
              <a:lnSpc>
                <a:spcPct val="90000"/>
              </a:lnSpc>
              <a:spcBef>
                <a:spcPts val="1655"/>
              </a:spcBef>
              <a:spcAft>
                <a:spcPts val="0"/>
              </a:spcAft>
              <a:buClr>
                <a:srgbClr val="888888"/>
              </a:buClr>
              <a:buSzPts val="6622"/>
              <a:buNone/>
              <a:defRPr sz="6622">
                <a:solidFill>
                  <a:srgbClr val="888888"/>
                </a:solidFill>
              </a:defRPr>
            </a:lvl2pPr>
            <a:lvl3pPr marL="1371600" lvl="2" indent="-228600" algn="l">
              <a:lnSpc>
                <a:spcPct val="90000"/>
              </a:lnSpc>
              <a:spcBef>
                <a:spcPts val="1655"/>
              </a:spcBef>
              <a:spcAft>
                <a:spcPts val="0"/>
              </a:spcAft>
              <a:buClr>
                <a:srgbClr val="888888"/>
              </a:buClr>
              <a:buSzPts val="5960"/>
              <a:buNone/>
              <a:defRPr sz="5960">
                <a:solidFill>
                  <a:srgbClr val="888888"/>
                </a:solidFill>
              </a:defRPr>
            </a:lvl3pPr>
            <a:lvl4pPr marL="1828800" lvl="3" indent="-228600" algn="l">
              <a:lnSpc>
                <a:spcPct val="90000"/>
              </a:lnSpc>
              <a:spcBef>
                <a:spcPts val="1655"/>
              </a:spcBef>
              <a:spcAft>
                <a:spcPts val="0"/>
              </a:spcAft>
              <a:buClr>
                <a:srgbClr val="888888"/>
              </a:buClr>
              <a:buSzPts val="5297"/>
              <a:buNone/>
              <a:defRPr sz="5297">
                <a:solidFill>
                  <a:srgbClr val="888888"/>
                </a:solidFill>
              </a:defRPr>
            </a:lvl4pPr>
            <a:lvl5pPr marL="2286000" lvl="4" indent="-228600" algn="l">
              <a:lnSpc>
                <a:spcPct val="90000"/>
              </a:lnSpc>
              <a:spcBef>
                <a:spcPts val="1655"/>
              </a:spcBef>
              <a:spcAft>
                <a:spcPts val="0"/>
              </a:spcAft>
              <a:buClr>
                <a:srgbClr val="888888"/>
              </a:buClr>
              <a:buSzPts val="5297"/>
              <a:buNone/>
              <a:defRPr sz="5297">
                <a:solidFill>
                  <a:srgbClr val="888888"/>
                </a:solidFill>
              </a:defRPr>
            </a:lvl5pPr>
            <a:lvl6pPr marL="2743200" lvl="5" indent="-228600" algn="l">
              <a:lnSpc>
                <a:spcPct val="90000"/>
              </a:lnSpc>
              <a:spcBef>
                <a:spcPts val="1655"/>
              </a:spcBef>
              <a:spcAft>
                <a:spcPts val="0"/>
              </a:spcAft>
              <a:buClr>
                <a:srgbClr val="888888"/>
              </a:buClr>
              <a:buSzPts val="5297"/>
              <a:buNone/>
              <a:defRPr sz="5297">
                <a:solidFill>
                  <a:srgbClr val="888888"/>
                </a:solidFill>
              </a:defRPr>
            </a:lvl6pPr>
            <a:lvl7pPr marL="3200400" lvl="6" indent="-228600" algn="l">
              <a:lnSpc>
                <a:spcPct val="90000"/>
              </a:lnSpc>
              <a:spcBef>
                <a:spcPts val="1655"/>
              </a:spcBef>
              <a:spcAft>
                <a:spcPts val="0"/>
              </a:spcAft>
              <a:buClr>
                <a:srgbClr val="888888"/>
              </a:buClr>
              <a:buSzPts val="5297"/>
              <a:buNone/>
              <a:defRPr sz="5297">
                <a:solidFill>
                  <a:srgbClr val="888888"/>
                </a:solidFill>
              </a:defRPr>
            </a:lvl7pPr>
            <a:lvl8pPr marL="3657600" lvl="7" indent="-228600" algn="l">
              <a:lnSpc>
                <a:spcPct val="90000"/>
              </a:lnSpc>
              <a:spcBef>
                <a:spcPts val="1655"/>
              </a:spcBef>
              <a:spcAft>
                <a:spcPts val="0"/>
              </a:spcAft>
              <a:buClr>
                <a:srgbClr val="888888"/>
              </a:buClr>
              <a:buSzPts val="5297"/>
              <a:buNone/>
              <a:defRPr sz="5297">
                <a:solidFill>
                  <a:srgbClr val="888888"/>
                </a:solidFill>
              </a:defRPr>
            </a:lvl8pPr>
            <a:lvl9pPr marL="4114800" lvl="8" indent="-228600" algn="l">
              <a:lnSpc>
                <a:spcPct val="90000"/>
              </a:lnSpc>
              <a:spcBef>
                <a:spcPts val="1655"/>
              </a:spcBef>
              <a:spcAft>
                <a:spcPts val="0"/>
              </a:spcAft>
              <a:buClr>
                <a:srgbClr val="888888"/>
              </a:buClr>
              <a:buSzPts val="5297"/>
              <a:buNone/>
              <a:defRPr sz="5297">
                <a:solidFill>
                  <a:srgbClr val="888888"/>
                </a:solidFill>
              </a:defRPr>
            </a:lvl9pPr>
          </a:lstStyle>
          <a:p>
            <a:endParaRPr/>
          </a:p>
        </p:txBody>
      </p:sp>
      <p:sp>
        <p:nvSpPr>
          <p:cNvPr id="30" name="Google Shape;30;p5"/>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2081421"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15326826"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2085364"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2085368" y="10492870"/>
            <a:ext cx="12807832"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3" name="Google Shape;43;p7"/>
          <p:cNvSpPr txBox="1">
            <a:spLocks noGrp="1"/>
          </p:cNvSpPr>
          <p:nvPr>
            <p:ph type="body" idx="2"/>
          </p:nvPr>
        </p:nvSpPr>
        <p:spPr>
          <a:xfrm>
            <a:off x="2085368" y="15635264"/>
            <a:ext cx="12807832"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15326828" y="10492870"/>
            <a:ext cx="12870909"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5" name="Google Shape;45;p7"/>
          <p:cNvSpPr txBox="1">
            <a:spLocks noGrp="1"/>
          </p:cNvSpPr>
          <p:nvPr>
            <p:ph type="body" idx="4"/>
          </p:nvPr>
        </p:nvSpPr>
        <p:spPr>
          <a:xfrm>
            <a:off x="15326828" y="15635264"/>
            <a:ext cx="12870909"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9"/>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12870909" y="6162959"/>
            <a:ext cx="15326827" cy="30418415"/>
          </a:xfrm>
          <a:prstGeom prst="rect">
            <a:avLst/>
          </a:prstGeom>
          <a:noFill/>
          <a:ln>
            <a:noFill/>
          </a:ln>
        </p:spPr>
        <p:txBody>
          <a:bodyPr spcFirstLastPara="1" wrap="square" lIns="91425" tIns="45700" rIns="91425" bIns="45700" anchor="t" anchorCtr="0">
            <a:normAutofit/>
          </a:bodyPr>
          <a:lstStyle>
            <a:lvl1pPr marL="457200" lvl="0" indent="-901383" algn="l">
              <a:lnSpc>
                <a:spcPct val="90000"/>
              </a:lnSpc>
              <a:spcBef>
                <a:spcPts val="3311"/>
              </a:spcBef>
              <a:spcAft>
                <a:spcPts val="0"/>
              </a:spcAft>
              <a:buClr>
                <a:schemeClr val="dk1"/>
              </a:buClr>
              <a:buSzPts val="10595"/>
              <a:buChar char="•"/>
              <a:defRPr sz="10595"/>
            </a:lvl1pPr>
            <a:lvl2pPr marL="914400" lvl="1" indent="-817308" algn="l">
              <a:lnSpc>
                <a:spcPct val="90000"/>
              </a:lnSpc>
              <a:spcBef>
                <a:spcPts val="1655"/>
              </a:spcBef>
              <a:spcAft>
                <a:spcPts val="0"/>
              </a:spcAft>
              <a:buClr>
                <a:schemeClr val="dk1"/>
              </a:buClr>
              <a:buSzPts val="9271"/>
              <a:buChar char="•"/>
              <a:defRPr sz="9271"/>
            </a:lvl2pPr>
            <a:lvl3pPr marL="1371600" lvl="2" indent="-733171" algn="l">
              <a:lnSpc>
                <a:spcPct val="90000"/>
              </a:lnSpc>
              <a:spcBef>
                <a:spcPts val="1655"/>
              </a:spcBef>
              <a:spcAft>
                <a:spcPts val="0"/>
              </a:spcAft>
              <a:buClr>
                <a:schemeClr val="dk1"/>
              </a:buClr>
              <a:buSzPts val="7946"/>
              <a:buChar char="•"/>
              <a:defRPr sz="7946"/>
            </a:lvl3pPr>
            <a:lvl4pPr marL="1828800" lvl="3" indent="-649097" algn="l">
              <a:lnSpc>
                <a:spcPct val="90000"/>
              </a:lnSpc>
              <a:spcBef>
                <a:spcPts val="1655"/>
              </a:spcBef>
              <a:spcAft>
                <a:spcPts val="0"/>
              </a:spcAft>
              <a:buClr>
                <a:schemeClr val="dk1"/>
              </a:buClr>
              <a:buSzPts val="6622"/>
              <a:buChar char="•"/>
              <a:defRPr sz="6622"/>
            </a:lvl4pPr>
            <a:lvl5pPr marL="2286000" lvl="4" indent="-649097" algn="l">
              <a:lnSpc>
                <a:spcPct val="90000"/>
              </a:lnSpc>
              <a:spcBef>
                <a:spcPts val="1655"/>
              </a:spcBef>
              <a:spcAft>
                <a:spcPts val="0"/>
              </a:spcAft>
              <a:buClr>
                <a:schemeClr val="dk1"/>
              </a:buClr>
              <a:buSzPts val="6622"/>
              <a:buChar char="•"/>
              <a:defRPr sz="6622"/>
            </a:lvl5pPr>
            <a:lvl6pPr marL="2743200" lvl="5" indent="-649097" algn="l">
              <a:lnSpc>
                <a:spcPct val="90000"/>
              </a:lnSpc>
              <a:spcBef>
                <a:spcPts val="1655"/>
              </a:spcBef>
              <a:spcAft>
                <a:spcPts val="0"/>
              </a:spcAft>
              <a:buClr>
                <a:schemeClr val="dk1"/>
              </a:buClr>
              <a:buSzPts val="6622"/>
              <a:buChar char="•"/>
              <a:defRPr sz="6622"/>
            </a:lvl6pPr>
            <a:lvl7pPr marL="3200400" lvl="6" indent="-649097" algn="l">
              <a:lnSpc>
                <a:spcPct val="90000"/>
              </a:lnSpc>
              <a:spcBef>
                <a:spcPts val="1655"/>
              </a:spcBef>
              <a:spcAft>
                <a:spcPts val="0"/>
              </a:spcAft>
              <a:buClr>
                <a:schemeClr val="dk1"/>
              </a:buClr>
              <a:buSzPts val="6622"/>
              <a:buChar char="•"/>
              <a:defRPr sz="6622"/>
            </a:lvl7pPr>
            <a:lvl8pPr marL="3657600" lvl="7" indent="-649097" algn="l">
              <a:lnSpc>
                <a:spcPct val="90000"/>
              </a:lnSpc>
              <a:spcBef>
                <a:spcPts val="1655"/>
              </a:spcBef>
              <a:spcAft>
                <a:spcPts val="0"/>
              </a:spcAft>
              <a:buClr>
                <a:schemeClr val="dk1"/>
              </a:buClr>
              <a:buSzPts val="6622"/>
              <a:buChar char="•"/>
              <a:defRPr sz="6622"/>
            </a:lvl8pPr>
            <a:lvl9pPr marL="4114800" lvl="8" indent="-649097" algn="l">
              <a:lnSpc>
                <a:spcPct val="90000"/>
              </a:lnSpc>
              <a:spcBef>
                <a:spcPts val="1655"/>
              </a:spcBef>
              <a:spcAft>
                <a:spcPts val="0"/>
              </a:spcAft>
              <a:buClr>
                <a:schemeClr val="dk1"/>
              </a:buClr>
              <a:buSzPts val="6622"/>
              <a:buChar char="•"/>
              <a:defRPr sz="6622"/>
            </a:lvl9pPr>
          </a:lstStyle>
          <a:p>
            <a:endParaRPr/>
          </a:p>
        </p:txBody>
      </p:sp>
      <p:sp>
        <p:nvSpPr>
          <p:cNvPr id="61" name="Google Shape;61;p10"/>
          <p:cNvSpPr txBox="1">
            <a:spLocks noGrp="1"/>
          </p:cNvSpPr>
          <p:nvPr>
            <p:ph type="body" idx="2"/>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2" name="Google Shape;62;p10"/>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1"/>
          <p:cNvSpPr>
            <a:spLocks noGrp="1"/>
          </p:cNvSpPr>
          <p:nvPr>
            <p:ph type="pic" idx="2"/>
          </p:nvPr>
        </p:nvSpPr>
        <p:spPr>
          <a:xfrm>
            <a:off x="12870909" y="6162959"/>
            <a:ext cx="15326827" cy="30418415"/>
          </a:xfrm>
          <a:prstGeom prst="rect">
            <a:avLst/>
          </a:prstGeom>
          <a:noFill/>
          <a:ln>
            <a:noFill/>
          </a:ln>
        </p:spPr>
      </p:sp>
      <p:sp>
        <p:nvSpPr>
          <p:cNvPr id="68" name="Google Shape;68;p11"/>
          <p:cNvSpPr txBox="1">
            <a:spLocks noGrp="1"/>
          </p:cNvSpPr>
          <p:nvPr>
            <p:ph type="body" idx="1"/>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9" name="Google Shape;69;p11"/>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1558310" y="11917631"/>
            <a:ext cx="27158594" cy="2611237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6792642" y="17151963"/>
            <a:ext cx="36274211" cy="65280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6452763" y="10813091"/>
            <a:ext cx="36274211" cy="192058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4568"/>
              <a:buFont typeface="Calibri"/>
              <a:buNone/>
              <a:defRPr sz="14568"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marR="0" lvl="0" indent="-817308" algn="l" rtl="0">
              <a:lnSpc>
                <a:spcPct val="90000"/>
              </a:lnSpc>
              <a:spcBef>
                <a:spcPts val="3311"/>
              </a:spcBef>
              <a:spcAft>
                <a:spcPts val="0"/>
              </a:spcAft>
              <a:buClr>
                <a:schemeClr val="dk1"/>
              </a:buClr>
              <a:buSzPts val="9271"/>
              <a:buFont typeface="Arial"/>
              <a:buChar char="•"/>
              <a:defRPr sz="9271" b="0" i="0" u="none" strike="noStrike" cap="none">
                <a:solidFill>
                  <a:schemeClr val="dk1"/>
                </a:solidFill>
                <a:latin typeface="Calibri"/>
                <a:ea typeface="Calibri"/>
                <a:cs typeface="Calibri"/>
                <a:sym typeface="Calibri"/>
              </a:defRPr>
            </a:lvl1pPr>
            <a:lvl2pPr marL="914400" marR="0" lvl="1" indent="-733171" algn="l" rtl="0">
              <a:lnSpc>
                <a:spcPct val="90000"/>
              </a:lnSpc>
              <a:spcBef>
                <a:spcPts val="1655"/>
              </a:spcBef>
              <a:spcAft>
                <a:spcPts val="0"/>
              </a:spcAft>
              <a:buClr>
                <a:schemeClr val="dk1"/>
              </a:buClr>
              <a:buSzPts val="7946"/>
              <a:buFont typeface="Arial"/>
              <a:buChar char="•"/>
              <a:defRPr sz="7946" b="0" i="0" u="none" strike="noStrike" cap="none">
                <a:solidFill>
                  <a:schemeClr val="dk1"/>
                </a:solidFill>
                <a:latin typeface="Calibri"/>
                <a:ea typeface="Calibri"/>
                <a:cs typeface="Calibri"/>
                <a:sym typeface="Calibri"/>
              </a:defRPr>
            </a:lvl2pPr>
            <a:lvl3pPr marL="1371600" marR="0" lvl="2" indent="-649097" algn="l" rtl="0">
              <a:lnSpc>
                <a:spcPct val="90000"/>
              </a:lnSpc>
              <a:spcBef>
                <a:spcPts val="1655"/>
              </a:spcBef>
              <a:spcAft>
                <a:spcPts val="0"/>
              </a:spcAft>
              <a:buClr>
                <a:schemeClr val="dk1"/>
              </a:buClr>
              <a:buSzPts val="6622"/>
              <a:buFont typeface="Arial"/>
              <a:buChar char="•"/>
              <a:defRPr sz="6622" b="0" i="0" u="none" strike="noStrike" cap="none">
                <a:solidFill>
                  <a:schemeClr val="dk1"/>
                </a:solidFill>
                <a:latin typeface="Calibri"/>
                <a:ea typeface="Calibri"/>
                <a:cs typeface="Calibri"/>
                <a:sym typeface="Calibri"/>
              </a:defRPr>
            </a:lvl3pPr>
            <a:lvl4pPr marL="1828800" marR="0" lvl="3"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4pPr>
            <a:lvl5pPr marL="2286000" marR="0" lvl="4"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5pPr>
            <a:lvl6pPr marL="2743200" marR="0" lvl="5"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6pPr>
            <a:lvl7pPr marL="3200400" marR="0" lvl="6"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7pPr>
            <a:lvl8pPr marL="3657600" marR="0" lvl="7"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8pPr>
            <a:lvl9pPr marL="4114800" marR="0" lvl="8"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3973" b="0" i="0" u="none" strike="noStrike" cap="none">
                <a:solidFill>
                  <a:srgbClr val="888888"/>
                </a:solidFill>
                <a:latin typeface="Calibri"/>
                <a:ea typeface="Calibri"/>
                <a:cs typeface="Calibri"/>
                <a:sym typeface="Calibri"/>
              </a:defRPr>
            </a:lvl1pPr>
            <a:lvl2pPr marL="0" marR="0" lvl="1" indent="0" algn="r" rtl="0">
              <a:spcBef>
                <a:spcPts val="0"/>
              </a:spcBef>
              <a:buNone/>
              <a:defRPr sz="3973" b="0" i="0" u="none" strike="noStrike" cap="none">
                <a:solidFill>
                  <a:srgbClr val="888888"/>
                </a:solidFill>
                <a:latin typeface="Calibri"/>
                <a:ea typeface="Calibri"/>
                <a:cs typeface="Calibri"/>
                <a:sym typeface="Calibri"/>
              </a:defRPr>
            </a:lvl2pPr>
            <a:lvl3pPr marL="0" marR="0" lvl="2" indent="0" algn="r" rtl="0">
              <a:spcBef>
                <a:spcPts val="0"/>
              </a:spcBef>
              <a:buNone/>
              <a:defRPr sz="3973" b="0" i="0" u="none" strike="noStrike" cap="none">
                <a:solidFill>
                  <a:srgbClr val="888888"/>
                </a:solidFill>
                <a:latin typeface="Calibri"/>
                <a:ea typeface="Calibri"/>
                <a:cs typeface="Calibri"/>
                <a:sym typeface="Calibri"/>
              </a:defRPr>
            </a:lvl3pPr>
            <a:lvl4pPr marL="0" marR="0" lvl="3" indent="0" algn="r" rtl="0">
              <a:spcBef>
                <a:spcPts val="0"/>
              </a:spcBef>
              <a:buNone/>
              <a:defRPr sz="3973" b="0" i="0" u="none" strike="noStrike" cap="none">
                <a:solidFill>
                  <a:srgbClr val="888888"/>
                </a:solidFill>
                <a:latin typeface="Calibri"/>
                <a:ea typeface="Calibri"/>
                <a:cs typeface="Calibri"/>
                <a:sym typeface="Calibri"/>
              </a:defRPr>
            </a:lvl4pPr>
            <a:lvl5pPr marL="0" marR="0" lvl="4" indent="0" algn="r" rtl="0">
              <a:spcBef>
                <a:spcPts val="0"/>
              </a:spcBef>
              <a:buNone/>
              <a:defRPr sz="3973" b="0" i="0" u="none" strike="noStrike" cap="none">
                <a:solidFill>
                  <a:srgbClr val="888888"/>
                </a:solidFill>
                <a:latin typeface="Calibri"/>
                <a:ea typeface="Calibri"/>
                <a:cs typeface="Calibri"/>
                <a:sym typeface="Calibri"/>
              </a:defRPr>
            </a:lvl5pPr>
            <a:lvl6pPr marL="0" marR="0" lvl="5" indent="0" algn="r" rtl="0">
              <a:spcBef>
                <a:spcPts val="0"/>
              </a:spcBef>
              <a:buNone/>
              <a:defRPr sz="3973" b="0" i="0" u="none" strike="noStrike" cap="none">
                <a:solidFill>
                  <a:srgbClr val="888888"/>
                </a:solidFill>
                <a:latin typeface="Calibri"/>
                <a:ea typeface="Calibri"/>
                <a:cs typeface="Calibri"/>
                <a:sym typeface="Calibri"/>
              </a:defRPr>
            </a:lvl6pPr>
            <a:lvl7pPr marL="0" marR="0" lvl="6" indent="0" algn="r" rtl="0">
              <a:spcBef>
                <a:spcPts val="0"/>
              </a:spcBef>
              <a:buNone/>
              <a:defRPr sz="3973" b="0" i="0" u="none" strike="noStrike" cap="none">
                <a:solidFill>
                  <a:srgbClr val="888888"/>
                </a:solidFill>
                <a:latin typeface="Calibri"/>
                <a:ea typeface="Calibri"/>
                <a:cs typeface="Calibri"/>
                <a:sym typeface="Calibri"/>
              </a:defRPr>
            </a:lvl7pPr>
            <a:lvl8pPr marL="0" marR="0" lvl="7" indent="0" algn="r" rtl="0">
              <a:spcBef>
                <a:spcPts val="0"/>
              </a:spcBef>
              <a:buNone/>
              <a:defRPr sz="3973" b="0" i="0" u="none" strike="noStrike" cap="none">
                <a:solidFill>
                  <a:srgbClr val="888888"/>
                </a:solidFill>
                <a:latin typeface="Calibri"/>
                <a:ea typeface="Calibri"/>
                <a:cs typeface="Calibri"/>
                <a:sym typeface="Calibri"/>
              </a:defRPr>
            </a:lvl8pPr>
            <a:lvl9pPr marL="0" marR="0" lvl="8" indent="0" algn="r" rtl="0">
              <a:spcBef>
                <a:spcPts val="0"/>
              </a:spcBef>
              <a:buNone/>
              <a:defRPr sz="397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emf"/><Relationship Id="rId11" Type="http://schemas.openxmlformats.org/officeDocument/2006/relationships/image" Target="../media/image9.png"/><Relationship Id="rId5" Type="http://schemas.openxmlformats.org/officeDocument/2006/relationships/image" Target="../media/image3.tiff"/><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89" name="Google Shape;89;p1"/>
          <p:cNvSpPr/>
          <p:nvPr/>
        </p:nvSpPr>
        <p:spPr>
          <a:xfrm>
            <a:off x="0" y="40752930"/>
            <a:ext cx="30275213" cy="501064"/>
          </a:xfrm>
          <a:prstGeom prst="rect">
            <a:avLst/>
          </a:prstGeom>
          <a:solidFill>
            <a:srgbClr val="36449C"/>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chemeClr val="lt1"/>
              </a:solidFill>
              <a:latin typeface="Calibri"/>
              <a:ea typeface="Calibri"/>
              <a:cs typeface="Calibri"/>
              <a:sym typeface="Calibri"/>
            </a:endParaRPr>
          </a:p>
        </p:txBody>
      </p:sp>
      <p:sp>
        <p:nvSpPr>
          <p:cNvPr id="90" name="Google Shape;90;p1"/>
          <p:cNvSpPr/>
          <p:nvPr/>
        </p:nvSpPr>
        <p:spPr>
          <a:xfrm>
            <a:off x="42573" y="1586221"/>
            <a:ext cx="30232640" cy="3904602"/>
          </a:xfrm>
          <a:prstGeom prst="rect">
            <a:avLst/>
          </a:prstGeom>
          <a:solidFill>
            <a:srgbClr val="36449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rgbClr val="031F73"/>
              </a:solidFill>
              <a:latin typeface="Calibri"/>
              <a:ea typeface="Calibri"/>
              <a:cs typeface="Calibri"/>
              <a:sym typeface="Calibri"/>
            </a:endParaRPr>
          </a:p>
        </p:txBody>
      </p:sp>
      <p:sp>
        <p:nvSpPr>
          <p:cNvPr id="91" name="Google Shape;91;p1"/>
          <p:cNvSpPr txBox="1"/>
          <p:nvPr/>
        </p:nvSpPr>
        <p:spPr>
          <a:xfrm>
            <a:off x="42572" y="1613163"/>
            <a:ext cx="30190067" cy="3785611"/>
          </a:xfrm>
          <a:prstGeom prst="rect">
            <a:avLst/>
          </a:prstGeom>
          <a:noFill/>
          <a:ln>
            <a:noFill/>
          </a:ln>
        </p:spPr>
        <p:txBody>
          <a:bodyPr spcFirstLastPara="1" wrap="square" lIns="91425" tIns="45700" rIns="91425" bIns="45700" anchor="t" anchorCtr="0">
            <a:spAutoFit/>
          </a:bodyPr>
          <a:lstStyle/>
          <a:p>
            <a:pPr algn="ctr"/>
            <a:r>
              <a:rPr lang="en-GB" sz="8000" b="1" dirty="0">
                <a:solidFill>
                  <a:schemeClr val="lt1"/>
                </a:solidFill>
              </a:rPr>
              <a:t>Improving CRVS for Universal Health Coverage: Assessing the Knowledge-Practice Gap in Birth and Death Registration in Kenya</a:t>
            </a:r>
            <a:endParaRPr lang="en-GB" sz="8000" b="1" i="0" u="none" strike="noStrike" cap="none" dirty="0">
              <a:solidFill>
                <a:schemeClr val="lt1"/>
              </a:solidFill>
              <a:latin typeface="Arial"/>
              <a:ea typeface="Arial"/>
              <a:cs typeface="Arial"/>
              <a:sym typeface="Arial"/>
            </a:endParaRPr>
          </a:p>
        </p:txBody>
      </p:sp>
      <p:sp>
        <p:nvSpPr>
          <p:cNvPr id="92" name="Google Shape;92;p1"/>
          <p:cNvSpPr/>
          <p:nvPr/>
        </p:nvSpPr>
        <p:spPr>
          <a:xfrm>
            <a:off x="21287" y="-19069"/>
            <a:ext cx="261150" cy="684540"/>
          </a:xfrm>
          <a:prstGeom prst="rect">
            <a:avLst/>
          </a:prstGeom>
          <a:noFill/>
          <a:ln>
            <a:noFill/>
          </a:ln>
        </p:spPr>
        <p:txBody>
          <a:bodyPr spcFirstLastPara="1" wrap="square" lIns="129275" tIns="64625" rIns="129275" bIns="64625" anchor="ctr" anchorCtr="0">
            <a:sp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94" name="Google Shape;94;p1"/>
          <p:cNvSpPr/>
          <p:nvPr/>
        </p:nvSpPr>
        <p:spPr>
          <a:xfrm>
            <a:off x="10369733" y="40732903"/>
            <a:ext cx="7645301"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dirty="0">
                <a:solidFill>
                  <a:schemeClr val="lt1"/>
                </a:solidFill>
                <a:latin typeface="Arial"/>
                <a:ea typeface="Arial"/>
                <a:cs typeface="Arial"/>
                <a:sym typeface="Arial"/>
              </a:rPr>
              <a:t>Contact: </a:t>
            </a:r>
            <a:r>
              <a:rPr lang="en-GB" sz="3600" b="1" dirty="0" err="1">
                <a:solidFill>
                  <a:schemeClr val="lt1"/>
                </a:solidFill>
              </a:rPr>
              <a:t>r</a:t>
            </a:r>
            <a:r>
              <a:rPr lang="en-GB" sz="3600" b="1" dirty="0" err="1">
                <a:solidFill>
                  <a:schemeClr val="lt1"/>
                </a:solidFill>
                <a:latin typeface="Arial"/>
                <a:ea typeface="Arial"/>
                <a:cs typeface="Arial"/>
                <a:sym typeface="Arial"/>
              </a:rPr>
              <a:t>ajwayi.mike@gmail.com</a:t>
            </a:r>
            <a:endParaRPr sz="3600" dirty="0">
              <a:solidFill>
                <a:schemeClr val="lt1"/>
              </a:solidFill>
              <a:latin typeface="Calibri"/>
              <a:ea typeface="Calibri"/>
              <a:cs typeface="Calibri"/>
              <a:sym typeface="Calibri"/>
            </a:endParaRPr>
          </a:p>
        </p:txBody>
      </p:sp>
      <p:sp>
        <p:nvSpPr>
          <p:cNvPr id="95" name="Google Shape;95;p1"/>
          <p:cNvSpPr txBox="1"/>
          <p:nvPr/>
        </p:nvSpPr>
        <p:spPr>
          <a:xfrm>
            <a:off x="21287" y="5528093"/>
            <a:ext cx="30211353" cy="2739171"/>
          </a:xfrm>
          <a:prstGeom prst="rect">
            <a:avLst/>
          </a:prstGeom>
          <a:noFill/>
          <a:ln>
            <a:noFill/>
          </a:ln>
        </p:spPr>
        <p:txBody>
          <a:bodyPr spcFirstLastPara="1" wrap="square" lIns="91425" tIns="45700" rIns="91425" bIns="45700" anchor="t" anchorCtr="0">
            <a:spAutoFit/>
          </a:bodyPr>
          <a:lstStyle/>
          <a:p>
            <a:pPr algn="ctr"/>
            <a:r>
              <a:rPr lang="en-GB" sz="4400" b="1" i="1" dirty="0">
                <a:solidFill>
                  <a:schemeClr val="dk1"/>
                </a:solidFill>
                <a:latin typeface="Calibri"/>
                <a:ea typeface="Calibri"/>
                <a:cs typeface="Calibri"/>
                <a:sym typeface="Calibri"/>
              </a:rPr>
              <a:t>Rajwayi M</a:t>
            </a:r>
            <a:r>
              <a:rPr lang="en-GB" sz="4400" b="1" i="1" baseline="30000" dirty="0">
                <a:solidFill>
                  <a:schemeClr val="dk1"/>
                </a:solidFill>
                <a:latin typeface="Calibri"/>
                <a:ea typeface="Calibri"/>
                <a:cs typeface="Calibri"/>
                <a:sym typeface="Calibri"/>
              </a:rPr>
              <a:t>1</a:t>
            </a:r>
            <a:r>
              <a:rPr lang="en-GB" sz="4400" b="1" i="1" dirty="0">
                <a:solidFill>
                  <a:schemeClr val="dk1"/>
                </a:solidFill>
                <a:latin typeface="Calibri"/>
                <a:ea typeface="Calibri"/>
                <a:cs typeface="Calibri"/>
                <a:sym typeface="Calibri"/>
              </a:rPr>
              <a:t>, Osoro CB1, </a:t>
            </a:r>
            <a:r>
              <a:rPr lang="en-GB" sz="4400" b="1" i="1" dirty="0" err="1">
                <a:solidFill>
                  <a:schemeClr val="dk1"/>
                </a:solidFill>
                <a:latin typeface="Calibri"/>
                <a:ea typeface="Calibri"/>
                <a:cs typeface="Calibri"/>
                <a:sym typeface="Calibri"/>
              </a:rPr>
              <a:t>Bukosia</a:t>
            </a:r>
            <a:r>
              <a:rPr lang="en-GB" sz="4400" b="1" i="1" dirty="0">
                <a:solidFill>
                  <a:schemeClr val="dk1"/>
                </a:solidFill>
                <a:latin typeface="Calibri"/>
                <a:ea typeface="Calibri"/>
                <a:cs typeface="Calibri"/>
                <a:sym typeface="Calibri"/>
              </a:rPr>
              <a:t> J</a:t>
            </a:r>
            <a:r>
              <a:rPr lang="en-GB" sz="4400" b="1" i="1" baseline="30000" dirty="0">
                <a:solidFill>
                  <a:schemeClr val="dk1"/>
                </a:solidFill>
                <a:latin typeface="Calibri"/>
                <a:ea typeface="Calibri"/>
                <a:cs typeface="Calibri"/>
                <a:sym typeface="Calibri"/>
              </a:rPr>
              <a:t>1</a:t>
            </a:r>
            <a:r>
              <a:rPr lang="en-GB" sz="4400" b="1" i="1" dirty="0">
                <a:solidFill>
                  <a:schemeClr val="dk1"/>
                </a:solidFill>
                <a:latin typeface="Calibri"/>
                <a:ea typeface="Calibri"/>
                <a:cs typeface="Calibri"/>
                <a:sym typeface="Calibri"/>
              </a:rPr>
              <a:t>, Sifuna P</a:t>
            </a:r>
            <a:r>
              <a:rPr lang="en-GB" sz="4400" b="1" i="1" baseline="30000" dirty="0">
                <a:solidFill>
                  <a:schemeClr val="dk1"/>
                </a:solidFill>
                <a:latin typeface="Calibri"/>
                <a:ea typeface="Calibri"/>
                <a:cs typeface="Calibri"/>
                <a:sym typeface="Calibri"/>
              </a:rPr>
              <a:t>2</a:t>
            </a:r>
            <a:r>
              <a:rPr lang="en-GB" sz="4400" b="1" i="1" dirty="0">
                <a:solidFill>
                  <a:schemeClr val="dk1"/>
                </a:solidFill>
                <a:latin typeface="Calibri"/>
                <a:ea typeface="Calibri"/>
                <a:cs typeface="Calibri"/>
                <a:sym typeface="Calibri"/>
              </a:rPr>
              <a:t>, Omolo K</a:t>
            </a:r>
            <a:r>
              <a:rPr lang="en-GB" sz="4400" b="1" i="1" baseline="30000" dirty="0">
                <a:solidFill>
                  <a:schemeClr val="dk1"/>
                </a:solidFill>
                <a:latin typeface="Calibri"/>
                <a:ea typeface="Calibri"/>
                <a:cs typeface="Calibri"/>
                <a:sym typeface="Calibri"/>
              </a:rPr>
              <a:t>2</a:t>
            </a:r>
            <a:r>
              <a:rPr lang="en-GB" sz="4400" b="1" i="1" dirty="0">
                <a:solidFill>
                  <a:schemeClr val="dk1"/>
                </a:solidFill>
                <a:latin typeface="Calibri"/>
                <a:ea typeface="Calibri"/>
                <a:cs typeface="Calibri"/>
                <a:sym typeface="Calibri"/>
              </a:rPr>
              <a:t>, </a:t>
            </a:r>
            <a:r>
              <a:rPr lang="en-GB" sz="4400" b="1" i="1" dirty="0" err="1">
                <a:solidFill>
                  <a:schemeClr val="dk1"/>
                </a:solidFill>
                <a:latin typeface="Calibri"/>
                <a:ea typeface="Calibri"/>
                <a:cs typeface="Calibri"/>
                <a:sym typeface="Calibri"/>
              </a:rPr>
              <a:t>Nyaguara</a:t>
            </a:r>
            <a:r>
              <a:rPr lang="en-GB" sz="4400" b="1" i="1" dirty="0">
                <a:solidFill>
                  <a:schemeClr val="dk1"/>
                </a:solidFill>
                <a:latin typeface="Calibri"/>
                <a:ea typeface="Calibri"/>
                <a:cs typeface="Calibri"/>
                <a:sym typeface="Calibri"/>
              </a:rPr>
              <a:t> A</a:t>
            </a:r>
            <a:r>
              <a:rPr lang="en-GB" sz="4400" b="1" i="1" baseline="30000" dirty="0">
                <a:solidFill>
                  <a:schemeClr val="dk1"/>
                </a:solidFill>
                <a:latin typeface="Calibri"/>
                <a:ea typeface="Calibri"/>
                <a:cs typeface="Calibri"/>
                <a:sym typeface="Calibri"/>
              </a:rPr>
              <a:t>1</a:t>
            </a:r>
            <a:r>
              <a:rPr lang="en-GB" sz="4400" b="1" i="1" dirty="0">
                <a:solidFill>
                  <a:schemeClr val="dk1"/>
                </a:solidFill>
                <a:latin typeface="Calibri"/>
                <a:ea typeface="Calibri"/>
                <a:cs typeface="Calibri"/>
                <a:sym typeface="Calibri"/>
              </a:rPr>
              <a:t>, Were V</a:t>
            </a:r>
            <a:r>
              <a:rPr lang="en-GB" sz="4400" b="1" i="1" baseline="30000" dirty="0">
                <a:solidFill>
                  <a:schemeClr val="dk1"/>
                </a:solidFill>
                <a:latin typeface="Calibri"/>
                <a:ea typeface="Calibri"/>
                <a:cs typeface="Calibri"/>
                <a:sym typeface="Calibri"/>
              </a:rPr>
              <a:t>3</a:t>
            </a:r>
            <a:r>
              <a:rPr lang="en-GB" sz="4400" b="1" i="1" dirty="0">
                <a:solidFill>
                  <a:schemeClr val="dk1"/>
                </a:solidFill>
                <a:latin typeface="Calibri"/>
                <a:ea typeface="Calibri"/>
                <a:cs typeface="Calibri"/>
                <a:sym typeface="Calibri"/>
              </a:rPr>
              <a:t>, Waluke I</a:t>
            </a:r>
            <a:r>
              <a:rPr lang="en-GB" sz="4400" b="1" i="1" baseline="30000" dirty="0">
                <a:solidFill>
                  <a:schemeClr val="dk1"/>
                </a:solidFill>
                <a:latin typeface="Calibri"/>
                <a:ea typeface="Calibri"/>
                <a:cs typeface="Calibri"/>
                <a:sym typeface="Calibri"/>
              </a:rPr>
              <a:t>1</a:t>
            </a:r>
            <a:r>
              <a:rPr lang="en-GB" sz="4400" b="1" i="1" dirty="0">
                <a:solidFill>
                  <a:schemeClr val="dk1"/>
                </a:solidFill>
                <a:latin typeface="Calibri"/>
                <a:ea typeface="Calibri"/>
                <a:cs typeface="Calibri"/>
                <a:sym typeface="Calibri"/>
              </a:rPr>
              <a:t>, Mwanzia B</a:t>
            </a:r>
            <a:r>
              <a:rPr lang="en-GB" sz="4400" b="1" i="1" baseline="30000" dirty="0">
                <a:solidFill>
                  <a:schemeClr val="dk1"/>
                </a:solidFill>
                <a:latin typeface="Calibri"/>
                <a:ea typeface="Calibri"/>
                <a:cs typeface="Calibri"/>
                <a:sym typeface="Calibri"/>
              </a:rPr>
              <a:t>1</a:t>
            </a:r>
            <a:r>
              <a:rPr lang="en-GB" sz="4400" b="1" i="1" dirty="0">
                <a:solidFill>
                  <a:schemeClr val="dk1"/>
                </a:solidFill>
                <a:latin typeface="Calibri"/>
                <a:ea typeface="Calibri"/>
                <a:cs typeface="Calibri"/>
                <a:sym typeface="Calibri"/>
              </a:rPr>
              <a:t>, Onyango SA</a:t>
            </a:r>
            <a:r>
              <a:rPr lang="en-GB" sz="4400" b="1" i="1" baseline="30000" dirty="0">
                <a:solidFill>
                  <a:schemeClr val="dk1"/>
                </a:solidFill>
                <a:latin typeface="Calibri"/>
                <a:ea typeface="Calibri"/>
                <a:cs typeface="Calibri"/>
                <a:sym typeface="Calibri"/>
              </a:rPr>
              <a:t>1</a:t>
            </a:r>
            <a:r>
              <a:rPr lang="en-GB" sz="4400" b="1" i="1" dirty="0">
                <a:solidFill>
                  <a:schemeClr val="dk1"/>
                </a:solidFill>
                <a:latin typeface="Calibri"/>
                <a:ea typeface="Calibri"/>
                <a:cs typeface="Calibri"/>
                <a:sym typeface="Calibri"/>
              </a:rPr>
              <a:t>, </a:t>
            </a:r>
            <a:r>
              <a:rPr lang="en-GB" sz="4400" b="1" i="1" dirty="0" err="1">
                <a:solidFill>
                  <a:schemeClr val="dk1"/>
                </a:solidFill>
                <a:latin typeface="Calibri"/>
                <a:ea typeface="Calibri"/>
                <a:cs typeface="Calibri"/>
                <a:sym typeface="Calibri"/>
              </a:rPr>
              <a:t>Odipo</a:t>
            </a:r>
            <a:r>
              <a:rPr lang="en-GB" sz="4400" b="1" i="1" dirty="0">
                <a:solidFill>
                  <a:schemeClr val="dk1"/>
                </a:solidFill>
                <a:latin typeface="Calibri"/>
                <a:ea typeface="Calibri"/>
                <a:cs typeface="Calibri"/>
                <a:sym typeface="Calibri"/>
              </a:rPr>
              <a:t> E</a:t>
            </a:r>
            <a:r>
              <a:rPr lang="en-GB" sz="4400" b="1" i="1" baseline="30000" dirty="0">
                <a:solidFill>
                  <a:schemeClr val="dk1"/>
                </a:solidFill>
                <a:latin typeface="Calibri"/>
                <a:ea typeface="Calibri"/>
                <a:cs typeface="Calibri"/>
                <a:sym typeface="Calibri"/>
              </a:rPr>
              <a:t>1</a:t>
            </a:r>
            <a:r>
              <a:rPr lang="en-GB" sz="4400" b="1" i="1" dirty="0">
                <a:solidFill>
                  <a:schemeClr val="dk1"/>
                </a:solidFill>
                <a:latin typeface="Calibri"/>
                <a:ea typeface="Calibri"/>
                <a:cs typeface="Calibri"/>
                <a:sym typeface="Calibri"/>
              </a:rPr>
              <a:t>, </a:t>
            </a:r>
            <a:r>
              <a:rPr lang="en-GB" sz="4400" b="1" i="1" dirty="0" err="1">
                <a:solidFill>
                  <a:schemeClr val="dk1"/>
                </a:solidFill>
                <a:latin typeface="Calibri"/>
                <a:ea typeface="Calibri"/>
                <a:cs typeface="Calibri"/>
                <a:sym typeface="Calibri"/>
              </a:rPr>
              <a:t>Nyundo</a:t>
            </a:r>
            <a:r>
              <a:rPr lang="en-GB" sz="4400" b="1" i="1" dirty="0">
                <a:solidFill>
                  <a:schemeClr val="dk1"/>
                </a:solidFill>
                <a:latin typeface="Calibri"/>
                <a:ea typeface="Calibri"/>
                <a:cs typeface="Calibri"/>
                <a:sym typeface="Calibri"/>
              </a:rPr>
              <a:t> C</a:t>
            </a:r>
            <a:r>
              <a:rPr lang="en-GB" sz="4400" b="1" i="1" baseline="30000" dirty="0">
                <a:solidFill>
                  <a:schemeClr val="dk1"/>
                </a:solidFill>
                <a:latin typeface="Calibri"/>
                <a:ea typeface="Calibri"/>
                <a:cs typeface="Calibri"/>
                <a:sym typeface="Calibri"/>
              </a:rPr>
              <a:t>1</a:t>
            </a:r>
            <a:r>
              <a:rPr lang="en-GB" sz="4400" b="1" i="1" dirty="0">
                <a:solidFill>
                  <a:schemeClr val="dk1"/>
                </a:solidFill>
                <a:latin typeface="Calibri"/>
                <a:ea typeface="Calibri"/>
                <a:cs typeface="Calibri"/>
                <a:sym typeface="Calibri"/>
              </a:rPr>
              <a:t>, </a:t>
            </a:r>
            <a:r>
              <a:rPr lang="en-GB" sz="4400" b="1" i="1" dirty="0" err="1">
                <a:solidFill>
                  <a:schemeClr val="dk1"/>
                </a:solidFill>
                <a:latin typeface="Calibri"/>
                <a:ea typeface="Calibri"/>
                <a:cs typeface="Calibri"/>
                <a:sym typeface="Calibri"/>
              </a:rPr>
              <a:t>Helleringer</a:t>
            </a:r>
            <a:r>
              <a:rPr lang="en-GB" sz="4400" b="1" i="1" dirty="0">
                <a:solidFill>
                  <a:schemeClr val="dk1"/>
                </a:solidFill>
                <a:latin typeface="Calibri"/>
                <a:ea typeface="Calibri"/>
                <a:cs typeface="Calibri"/>
                <a:sym typeface="Calibri"/>
              </a:rPr>
              <a:t> S</a:t>
            </a:r>
            <a:r>
              <a:rPr lang="en-GB" sz="4400" b="1" i="1" baseline="30000" dirty="0">
                <a:solidFill>
                  <a:schemeClr val="dk1"/>
                </a:solidFill>
                <a:latin typeface="Calibri"/>
                <a:ea typeface="Calibri"/>
                <a:cs typeface="Calibri"/>
                <a:sym typeface="Calibri"/>
              </a:rPr>
              <a:t>4</a:t>
            </a:r>
            <a:r>
              <a:rPr lang="en-GB" sz="4400" b="1" i="1" dirty="0">
                <a:solidFill>
                  <a:schemeClr val="dk1"/>
                </a:solidFill>
                <a:latin typeface="Calibri"/>
                <a:ea typeface="Calibri"/>
                <a:cs typeface="Calibri"/>
                <a:sym typeface="Calibri"/>
              </a:rPr>
              <a:t>, Snow RW</a:t>
            </a:r>
            <a:r>
              <a:rPr lang="en-GB" sz="4400" b="1" i="1" baseline="30000" dirty="0">
                <a:solidFill>
                  <a:schemeClr val="dk1"/>
                </a:solidFill>
                <a:latin typeface="Calibri"/>
                <a:ea typeface="Calibri"/>
                <a:cs typeface="Calibri"/>
                <a:sym typeface="Calibri"/>
              </a:rPr>
              <a:t>1,5</a:t>
            </a:r>
            <a:r>
              <a:rPr lang="en-GB" sz="4400" b="1" i="1" dirty="0">
                <a:solidFill>
                  <a:schemeClr val="dk1"/>
                </a:solidFill>
                <a:latin typeface="Calibri"/>
                <a:ea typeface="Calibri"/>
                <a:cs typeface="Calibri"/>
                <a:sym typeface="Calibri"/>
              </a:rPr>
              <a:t>, Okiro EA</a:t>
            </a:r>
            <a:r>
              <a:rPr lang="en-GB" sz="4400" b="1" i="1" baseline="30000" dirty="0">
                <a:solidFill>
                  <a:schemeClr val="dk1"/>
                </a:solidFill>
                <a:latin typeface="Calibri"/>
                <a:ea typeface="Calibri"/>
                <a:cs typeface="Calibri"/>
                <a:sym typeface="Calibri"/>
              </a:rPr>
              <a:t>1,5</a:t>
            </a:r>
          </a:p>
          <a:p>
            <a:pPr algn="ctr"/>
            <a:r>
              <a:rPr lang="en-GB" sz="2800" baseline="30000" dirty="0">
                <a:solidFill>
                  <a:srgbClr val="000000"/>
                </a:solidFill>
                <a:latin typeface="Arial"/>
                <a:ea typeface="Arial"/>
                <a:cs typeface="Arial"/>
                <a:sym typeface="Arial"/>
              </a:rPr>
              <a:t>1</a:t>
            </a:r>
            <a:r>
              <a:rPr lang="en-GB" sz="2800" dirty="0">
                <a:solidFill>
                  <a:srgbClr val="000000"/>
                </a:solidFill>
                <a:latin typeface="Arial"/>
                <a:ea typeface="Arial"/>
                <a:cs typeface="Arial"/>
                <a:sym typeface="Arial"/>
              </a:rPr>
              <a:t>Kenya Medical Research Institute-Wellcome Trust Research Programme, Nairobi, Kenya, </a:t>
            </a:r>
            <a:r>
              <a:rPr lang="en-GB" sz="2800" baseline="30000" dirty="0">
                <a:solidFill>
                  <a:srgbClr val="000000"/>
                </a:solidFill>
                <a:latin typeface="Arial"/>
                <a:ea typeface="Arial"/>
                <a:cs typeface="Arial"/>
                <a:sym typeface="Arial"/>
              </a:rPr>
              <a:t>2</a:t>
            </a:r>
            <a:r>
              <a:rPr lang="en-GB" sz="2800" dirty="0">
                <a:solidFill>
                  <a:srgbClr val="000000"/>
                </a:solidFill>
                <a:latin typeface="Arial"/>
                <a:ea typeface="Arial"/>
                <a:cs typeface="Arial"/>
                <a:sym typeface="Arial"/>
              </a:rPr>
              <a:t>Kenya Medical Research Institute–Walter Reed Army Institute of Research, Kisumu, Kenya,  </a:t>
            </a:r>
            <a:r>
              <a:rPr lang="en-GB" sz="2800" baseline="30000" dirty="0">
                <a:solidFill>
                  <a:srgbClr val="000000"/>
                </a:solidFill>
                <a:latin typeface="Arial"/>
                <a:ea typeface="Arial"/>
                <a:cs typeface="Arial"/>
                <a:sym typeface="Arial"/>
              </a:rPr>
              <a:t>3</a:t>
            </a:r>
            <a:r>
              <a:rPr lang="en-GB" sz="2800" dirty="0">
                <a:solidFill>
                  <a:srgbClr val="000000"/>
                </a:solidFill>
                <a:latin typeface="Arial"/>
                <a:ea typeface="Arial"/>
                <a:cs typeface="Arial"/>
                <a:sym typeface="Arial"/>
              </a:rPr>
              <a:t>African Population Health Research Centre, Nairobi, Kenya, </a:t>
            </a:r>
            <a:r>
              <a:rPr lang="en-GB" sz="2800" baseline="30000" dirty="0">
                <a:solidFill>
                  <a:srgbClr val="000000"/>
                </a:solidFill>
                <a:latin typeface="Arial"/>
                <a:ea typeface="Arial"/>
                <a:cs typeface="Arial"/>
                <a:sym typeface="Arial"/>
              </a:rPr>
              <a:t>4</a:t>
            </a:r>
            <a:r>
              <a:rPr lang="en-GB" sz="2800" dirty="0">
                <a:solidFill>
                  <a:srgbClr val="000000"/>
                </a:solidFill>
                <a:latin typeface="Arial"/>
                <a:ea typeface="Arial"/>
                <a:cs typeface="Arial"/>
                <a:sym typeface="Arial"/>
              </a:rPr>
              <a:t>New York University, Abu Dhabi, UAE, </a:t>
            </a:r>
            <a:r>
              <a:rPr lang="en-GB" sz="2800" baseline="30000" dirty="0">
                <a:solidFill>
                  <a:srgbClr val="000000"/>
                </a:solidFill>
                <a:latin typeface="Arial"/>
                <a:ea typeface="Arial"/>
                <a:cs typeface="Arial"/>
                <a:sym typeface="Arial"/>
              </a:rPr>
              <a:t>5</a:t>
            </a:r>
            <a:r>
              <a:rPr lang="en-GB" sz="2800" dirty="0">
                <a:solidFill>
                  <a:srgbClr val="000000"/>
                </a:solidFill>
                <a:latin typeface="Arial"/>
                <a:ea typeface="Arial"/>
                <a:cs typeface="Arial"/>
                <a:sym typeface="Arial"/>
              </a:rPr>
              <a:t>Centre for Tropical Medicine and Global Health, Nuffield Department of Medicine, University of Oxford, Oxford, UK</a:t>
            </a:r>
            <a:endParaRPr sz="2800" dirty="0"/>
          </a:p>
        </p:txBody>
      </p:sp>
      <p:sp>
        <p:nvSpPr>
          <p:cNvPr id="114" name="Google Shape;114;p1"/>
          <p:cNvSpPr/>
          <p:nvPr/>
        </p:nvSpPr>
        <p:spPr>
          <a:xfrm>
            <a:off x="282437" y="42974"/>
            <a:ext cx="5441739" cy="1644667"/>
          </a:xfrm>
          <a:custGeom>
            <a:avLst/>
            <a:gdLst/>
            <a:ahLst/>
            <a:cxnLst/>
            <a:rect l="l" t="t" r="r" b="b"/>
            <a:pathLst>
              <a:path w="5441739" h="1644667" extrusionOk="0">
                <a:moveTo>
                  <a:pt x="0" y="0"/>
                </a:moveTo>
                <a:lnTo>
                  <a:pt x="5441739" y="0"/>
                </a:lnTo>
                <a:lnTo>
                  <a:pt x="5441739" y="1644666"/>
                </a:lnTo>
                <a:lnTo>
                  <a:pt x="0" y="1644666"/>
                </a:lnTo>
                <a:lnTo>
                  <a:pt x="0" y="0"/>
                </a:lnTo>
                <a:close/>
              </a:path>
            </a:pathLst>
          </a:custGeom>
          <a:blipFill rotWithShape="1">
            <a:blip r:embed="rId3">
              <a:alphaModFix/>
            </a:blip>
            <a:stretch>
              <a:fillRect t="-2570"/>
            </a:stretch>
          </a:blipFill>
          <a:ln>
            <a:noFill/>
          </a:ln>
        </p:spPr>
        <p:txBody>
          <a:bodyPr/>
          <a:lstStyle/>
          <a:p>
            <a:endParaRPr lang="en-KE"/>
          </a:p>
        </p:txBody>
      </p:sp>
      <p:grpSp>
        <p:nvGrpSpPr>
          <p:cNvPr id="115" name="Google Shape;115;p1"/>
          <p:cNvGrpSpPr/>
          <p:nvPr/>
        </p:nvGrpSpPr>
        <p:grpSpPr>
          <a:xfrm>
            <a:off x="10228618" y="42112091"/>
            <a:ext cx="9829149" cy="691341"/>
            <a:chOff x="0" y="-38100"/>
            <a:chExt cx="784800" cy="55200"/>
          </a:xfrm>
        </p:grpSpPr>
        <p:sp>
          <p:nvSpPr>
            <p:cNvPr id="116" name="Google Shape;116;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txBody>
            <a:bodyPr/>
            <a:lstStyle/>
            <a:p>
              <a:endParaRPr lang="en-KE"/>
            </a:p>
          </p:txBody>
        </p:sp>
        <p:sp>
          <p:nvSpPr>
            <p:cNvPr id="117" name="Google Shape;117;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18" name="Google Shape;118;p1"/>
          <p:cNvGrpSpPr/>
          <p:nvPr/>
        </p:nvGrpSpPr>
        <p:grpSpPr>
          <a:xfrm>
            <a:off x="100" y="42112091"/>
            <a:ext cx="9829149" cy="691341"/>
            <a:chOff x="0" y="-38100"/>
            <a:chExt cx="784800" cy="55200"/>
          </a:xfrm>
        </p:grpSpPr>
        <p:sp>
          <p:nvSpPr>
            <p:cNvPr id="119" name="Google Shape;119;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txBody>
            <a:bodyPr/>
            <a:lstStyle/>
            <a:p>
              <a:endParaRPr lang="en-KE"/>
            </a:p>
          </p:txBody>
        </p:sp>
        <p:sp>
          <p:nvSpPr>
            <p:cNvPr id="120" name="Google Shape;120;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21" name="Google Shape;121;p1"/>
          <p:cNvGrpSpPr/>
          <p:nvPr/>
        </p:nvGrpSpPr>
        <p:grpSpPr>
          <a:xfrm>
            <a:off x="20445836" y="42112091"/>
            <a:ext cx="9829149" cy="691341"/>
            <a:chOff x="0" y="-38100"/>
            <a:chExt cx="784800" cy="55200"/>
          </a:xfrm>
        </p:grpSpPr>
        <p:sp>
          <p:nvSpPr>
            <p:cNvPr id="122" name="Google Shape;122;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txBody>
            <a:bodyPr/>
            <a:lstStyle/>
            <a:p>
              <a:endParaRPr lang="en-KE"/>
            </a:p>
          </p:txBody>
        </p:sp>
        <p:sp>
          <p:nvSpPr>
            <p:cNvPr id="123" name="Google Shape;123;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pic>
        <p:nvPicPr>
          <p:cNvPr id="129" name="Google Shape;129;p1"/>
          <p:cNvPicPr preferRelativeResize="0"/>
          <p:nvPr/>
        </p:nvPicPr>
        <p:blipFill>
          <a:blip r:embed="rId4">
            <a:alphaModFix/>
          </a:blip>
          <a:stretch>
            <a:fillRect/>
          </a:stretch>
        </p:blipFill>
        <p:spPr>
          <a:xfrm>
            <a:off x="26201407" y="230370"/>
            <a:ext cx="3791369" cy="1323450"/>
          </a:xfrm>
          <a:prstGeom prst="rect">
            <a:avLst/>
          </a:prstGeom>
          <a:noFill/>
          <a:ln>
            <a:noFill/>
          </a:ln>
        </p:spPr>
      </p:pic>
      <p:sp>
        <p:nvSpPr>
          <p:cNvPr id="2" name="Rectangle: Rounded Corners 42">
            <a:extLst>
              <a:ext uri="{FF2B5EF4-FFF2-40B4-BE49-F238E27FC236}">
                <a16:creationId xmlns:a16="http://schemas.microsoft.com/office/drawing/2014/main" id="{6EF00CD6-0241-07F1-0F61-12102D870529}"/>
              </a:ext>
            </a:extLst>
          </p:cNvPr>
          <p:cNvSpPr/>
          <p:nvPr/>
        </p:nvSpPr>
        <p:spPr>
          <a:xfrm>
            <a:off x="241152" y="8267264"/>
            <a:ext cx="13951232" cy="6557087"/>
          </a:xfrm>
          <a:prstGeom prst="roundRect">
            <a:avLst>
              <a:gd name="adj" fmla="val 6359"/>
            </a:avLst>
          </a:prstGeom>
          <a:solidFill>
            <a:srgbClr val="7079B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12480" dirty="0"/>
          </a:p>
        </p:txBody>
      </p:sp>
      <p:sp>
        <p:nvSpPr>
          <p:cNvPr id="4" name="TextBox 3">
            <a:extLst>
              <a:ext uri="{FF2B5EF4-FFF2-40B4-BE49-F238E27FC236}">
                <a16:creationId xmlns:a16="http://schemas.microsoft.com/office/drawing/2014/main" id="{0264D14F-FEF7-D77A-D036-2C4EC07DD52F}"/>
              </a:ext>
            </a:extLst>
          </p:cNvPr>
          <p:cNvSpPr txBox="1"/>
          <p:nvPr/>
        </p:nvSpPr>
        <p:spPr>
          <a:xfrm>
            <a:off x="576091" y="8978314"/>
            <a:ext cx="13164278" cy="5910401"/>
          </a:xfrm>
          <a:prstGeom prst="rect">
            <a:avLst/>
          </a:prstGeom>
          <a:noFill/>
        </p:spPr>
        <p:txBody>
          <a:bodyPr wrap="square" rtlCol="0">
            <a:spAutoFit/>
          </a:bodyPr>
          <a:lstStyle>
            <a:defPPr>
              <a:defRPr kern="1200"/>
            </a:defPPr>
          </a:lstStyle>
          <a:p>
            <a:pPr marL="457200" indent="-457200">
              <a:lnSpc>
                <a:spcPct val="150000"/>
              </a:lnSpc>
              <a:buFont typeface="Wingdings" panose="05000000000000000000" pitchFamily="2" charset="2"/>
              <a:buChar char="q"/>
            </a:pPr>
            <a:r>
              <a:rPr lang="en-US" sz="3200" b="1" dirty="0">
                <a:latin typeface="Arial" panose="020B0604020202020204" pitchFamily="34" charset="0"/>
                <a:cs typeface="Arial" panose="020B0604020202020204" pitchFamily="34" charset="0"/>
              </a:rPr>
              <a:t>Civil Registration of Vital Statistics: </a:t>
            </a:r>
            <a:r>
              <a:rPr lang="en-US" sz="3200" dirty="0">
                <a:latin typeface="Arial" panose="020B0604020202020204" pitchFamily="34" charset="0"/>
                <a:cs typeface="Arial" panose="020B0604020202020204" pitchFamily="34" charset="0"/>
              </a:rPr>
              <a:t>continuous, permanent, compulsory recording of vital events, e.g. births and deaths.</a:t>
            </a:r>
          </a:p>
          <a:p>
            <a:pPr marL="457200" indent="-457200">
              <a:lnSpc>
                <a:spcPct val="150000"/>
              </a:lnSpc>
              <a:buFont typeface="Wingdings" panose="05000000000000000000" pitchFamily="2" charset="2"/>
              <a:buChar char="q"/>
            </a:pPr>
            <a:r>
              <a:rPr lang="en-US" sz="3200" b="1" dirty="0">
                <a:latin typeface="Arial" panose="020B0604020202020204" pitchFamily="34" charset="0"/>
                <a:cs typeface="Arial" panose="020B0604020202020204" pitchFamily="34" charset="0"/>
              </a:rPr>
              <a:t>Why:</a:t>
            </a:r>
            <a:r>
              <a:rPr lang="en-US" sz="3200" dirty="0">
                <a:latin typeface="Arial" panose="020B0604020202020204" pitchFamily="34" charset="0"/>
                <a:cs typeface="Arial" panose="020B0604020202020204" pitchFamily="34" charset="0"/>
              </a:rPr>
              <a:t> Provides legal identity, protects child rights, provides access to education and supports governments’ health and policy planning. </a:t>
            </a:r>
          </a:p>
          <a:p>
            <a:pPr marL="457200" indent="-457200">
              <a:lnSpc>
                <a:spcPct val="150000"/>
              </a:lnSpc>
              <a:buFont typeface="Wingdings" panose="05000000000000000000" pitchFamily="2" charset="2"/>
              <a:buChar char="q"/>
            </a:pPr>
            <a:r>
              <a:rPr lang="en-US" sz="3200" b="1" dirty="0">
                <a:latin typeface="Arial" panose="020B0604020202020204" pitchFamily="34" charset="0"/>
                <a:cs typeface="Arial" panose="020B0604020202020204" pitchFamily="34" charset="0"/>
              </a:rPr>
              <a:t>Kenya</a:t>
            </a:r>
            <a:r>
              <a:rPr lang="en-US" sz="3200" dirty="0">
                <a:latin typeface="Arial" panose="020B0604020202020204" pitchFamily="34" charset="0"/>
                <a:cs typeface="Arial" panose="020B0604020202020204" pitchFamily="34" charset="0"/>
              </a:rPr>
              <a:t> </a:t>
            </a:r>
            <a:r>
              <a:rPr lang="en-US" sz="3200" b="1" dirty="0">
                <a:latin typeface="Arial" panose="020B0604020202020204" pitchFamily="34" charset="0"/>
                <a:cs typeface="Arial" panose="020B0604020202020204" pitchFamily="34" charset="0"/>
              </a:rPr>
              <a:t>( KVSR 2023–24): </a:t>
            </a:r>
            <a:r>
              <a:rPr lang="en-US" sz="3200" dirty="0">
                <a:latin typeface="Arial" panose="020B0604020202020204" pitchFamily="34" charset="0"/>
                <a:cs typeface="Arial" panose="020B0604020202020204" pitchFamily="34" charset="0"/>
              </a:rPr>
              <a:t>births registration fell </a:t>
            </a:r>
            <a:r>
              <a:rPr lang="en-US" sz="3200" b="1" dirty="0">
                <a:latin typeface="Arial" panose="020B0604020202020204" pitchFamily="34" charset="0"/>
                <a:cs typeface="Arial" panose="020B0604020202020204" pitchFamily="34" charset="0"/>
              </a:rPr>
              <a:t>77.1%→70.3%</a:t>
            </a:r>
            <a:r>
              <a:rPr lang="en-US" sz="3200" dirty="0">
                <a:latin typeface="Arial" panose="020B0604020202020204" pitchFamily="34" charset="0"/>
                <a:cs typeface="Arial" panose="020B0604020202020204" pitchFamily="34" charset="0"/>
              </a:rPr>
              <a:t>; deaths registration </a:t>
            </a:r>
            <a:r>
              <a:rPr lang="en-US" sz="3200" b="1" dirty="0">
                <a:latin typeface="Arial" panose="020B0604020202020204" pitchFamily="34" charset="0"/>
                <a:cs typeface="Arial" panose="020B0604020202020204" pitchFamily="34" charset="0"/>
              </a:rPr>
              <a:t>45.1%→44.8%</a:t>
            </a:r>
            <a:r>
              <a:rPr lang="en-US" sz="3200" dirty="0">
                <a:latin typeface="Arial" panose="020B0604020202020204" pitchFamily="34" charset="0"/>
                <a:cs typeface="Arial" panose="020B0604020202020204" pitchFamily="34" charset="0"/>
              </a:rPr>
              <a:t>.</a:t>
            </a:r>
          </a:p>
          <a:p>
            <a:pPr marL="457200" indent="-457200">
              <a:lnSpc>
                <a:spcPct val="150000"/>
              </a:lnSpc>
              <a:buFont typeface="Wingdings" panose="05000000000000000000" pitchFamily="2" charset="2"/>
              <a:buChar char="q"/>
            </a:pPr>
            <a:r>
              <a:rPr lang="en-US" sz="3200" b="1" dirty="0">
                <a:latin typeface="Arial" panose="020B0604020202020204" pitchFamily="34" charset="0"/>
                <a:cs typeface="Arial" panose="020B0604020202020204" pitchFamily="34" charset="0"/>
              </a:rPr>
              <a:t>Objective:</a:t>
            </a:r>
            <a:r>
              <a:rPr lang="en-US" sz="3200" dirty="0">
                <a:latin typeface="Arial" panose="020B0604020202020204" pitchFamily="34" charset="0"/>
                <a:cs typeface="Arial" panose="020B0604020202020204" pitchFamily="34" charset="0"/>
              </a:rPr>
              <a:t> Assess KAP factors influencing birth &amp; death registration across three HDSS sites (Kilifi, Nairobi, Kisumu).</a:t>
            </a:r>
            <a:endParaRPr lang="en-US" sz="3120" dirty="0">
              <a:solidFill>
                <a:schemeClr val="tx1">
                  <a:lumMod val="65000"/>
                  <a:lumOff val="35000"/>
                </a:schemeClr>
              </a:solidFill>
              <a:latin typeface="Arial" panose="020B0604020202020204" pitchFamily="34" charset="0"/>
              <a:ea typeface="Open Sans" panose="020B0606030504020204" pitchFamily="34" charset="0"/>
              <a:cs typeface="Arial" panose="020B0604020202020204" pitchFamily="34" charset="0"/>
            </a:endParaRPr>
          </a:p>
        </p:txBody>
      </p:sp>
      <p:sp>
        <p:nvSpPr>
          <p:cNvPr id="5" name="Rectangle: Rounded Corners 45">
            <a:extLst>
              <a:ext uri="{FF2B5EF4-FFF2-40B4-BE49-F238E27FC236}">
                <a16:creationId xmlns:a16="http://schemas.microsoft.com/office/drawing/2014/main" id="{6F739D62-7DE9-62C4-0836-EC3874EDA3C3}"/>
              </a:ext>
            </a:extLst>
          </p:cNvPr>
          <p:cNvSpPr/>
          <p:nvPr/>
        </p:nvSpPr>
        <p:spPr>
          <a:xfrm>
            <a:off x="15836220" y="8267264"/>
            <a:ext cx="13951232" cy="6557087"/>
          </a:xfrm>
          <a:prstGeom prst="roundRect">
            <a:avLst>
              <a:gd name="adj" fmla="val 9989"/>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12480" dirty="0"/>
          </a:p>
        </p:txBody>
      </p:sp>
      <p:sp>
        <p:nvSpPr>
          <p:cNvPr id="6" name="TextBox 5">
            <a:extLst>
              <a:ext uri="{FF2B5EF4-FFF2-40B4-BE49-F238E27FC236}">
                <a16:creationId xmlns:a16="http://schemas.microsoft.com/office/drawing/2014/main" id="{A988098C-A7A1-38EE-E449-E10292042C45}"/>
              </a:ext>
            </a:extLst>
          </p:cNvPr>
          <p:cNvSpPr txBox="1"/>
          <p:nvPr/>
        </p:nvSpPr>
        <p:spPr>
          <a:xfrm>
            <a:off x="16041545" y="9347647"/>
            <a:ext cx="13540582" cy="5171737"/>
          </a:xfrm>
          <a:prstGeom prst="rect">
            <a:avLst/>
          </a:prstGeom>
          <a:noFill/>
        </p:spPr>
        <p:txBody>
          <a:bodyPr wrap="square" rtlCol="0">
            <a:spAutoFit/>
          </a:bodyPr>
          <a:lstStyle>
            <a:defPPr>
              <a:defRPr kern="1200"/>
            </a:defPPr>
          </a:lstStyle>
          <a:p>
            <a:pPr marL="457200" indent="-457200">
              <a:lnSpc>
                <a:spcPct val="150000"/>
              </a:lnSpc>
              <a:buFont typeface="Wingdings" pitchFamily="2" charset="2"/>
              <a:buChar char="q"/>
            </a:pPr>
            <a:r>
              <a:rPr lang="en-US" sz="3200" dirty="0">
                <a:latin typeface="Arial" panose="020B0604020202020204" pitchFamily="34" charset="0"/>
                <a:cs typeface="Arial" panose="020B0604020202020204" pitchFamily="34" charset="0"/>
              </a:rPr>
              <a:t>High partial/limited knowledge levels exist, but registration practice remains inadequate. </a:t>
            </a:r>
          </a:p>
          <a:p>
            <a:pPr marL="457200" indent="-457200">
              <a:lnSpc>
                <a:spcPct val="150000"/>
              </a:lnSpc>
              <a:buFont typeface="Wingdings" pitchFamily="2" charset="2"/>
              <a:buChar char="q"/>
            </a:pPr>
            <a:r>
              <a:rPr lang="en-US" sz="3200" dirty="0">
                <a:latin typeface="Arial" panose="020B0604020202020204" pitchFamily="34" charset="0"/>
                <a:cs typeface="Arial" panose="020B0604020202020204" pitchFamily="34" charset="0"/>
              </a:rPr>
              <a:t>Attitudes levels were mixed.</a:t>
            </a:r>
          </a:p>
          <a:p>
            <a:pPr marL="457200" indent="-457200">
              <a:lnSpc>
                <a:spcPct val="150000"/>
              </a:lnSpc>
              <a:buFont typeface="Wingdings" pitchFamily="2" charset="2"/>
              <a:buChar char="q"/>
            </a:pPr>
            <a:r>
              <a:rPr lang="en-US" sz="3200" dirty="0">
                <a:latin typeface="Arial" panose="020B0604020202020204" pitchFamily="34" charset="0"/>
                <a:cs typeface="Arial" panose="020B0604020202020204" pitchFamily="34" charset="0"/>
              </a:rPr>
              <a:t>For births, high knowledge with positive attitude was significantly associated with registration practice.</a:t>
            </a:r>
          </a:p>
          <a:p>
            <a:pPr marL="457200" indent="-457200">
              <a:lnSpc>
                <a:spcPct val="150000"/>
              </a:lnSpc>
              <a:buFont typeface="Wingdings" pitchFamily="2" charset="2"/>
              <a:buChar char="q"/>
            </a:pPr>
            <a:r>
              <a:rPr lang="en-US" sz="3200" dirty="0">
                <a:latin typeface="Arial" panose="020B0604020202020204" pitchFamily="34" charset="0"/>
                <a:cs typeface="Arial" panose="020B0604020202020204" pitchFamily="34" charset="0"/>
              </a:rPr>
              <a:t>For deaths, knowledge was significantly associated with registration practice.</a:t>
            </a:r>
            <a:endParaRPr lang="en-US" sz="2400" dirty="0">
              <a:latin typeface="Arial" panose="020B0604020202020204" pitchFamily="34" charset="0"/>
              <a:cs typeface="Arial" panose="020B0604020202020204" pitchFamily="34" charset="0"/>
            </a:endParaRPr>
          </a:p>
        </p:txBody>
      </p:sp>
      <p:sp>
        <p:nvSpPr>
          <p:cNvPr id="7" name="Rectangle: Rounded Corners 48">
            <a:extLst>
              <a:ext uri="{FF2B5EF4-FFF2-40B4-BE49-F238E27FC236}">
                <a16:creationId xmlns:a16="http://schemas.microsoft.com/office/drawing/2014/main" id="{377A0EFB-4044-57F8-25AA-92598F12D577}"/>
              </a:ext>
            </a:extLst>
          </p:cNvPr>
          <p:cNvSpPr/>
          <p:nvPr/>
        </p:nvSpPr>
        <p:spPr>
          <a:xfrm>
            <a:off x="241152" y="15089038"/>
            <a:ext cx="13951232" cy="5910401"/>
          </a:xfrm>
          <a:prstGeom prst="roundRect">
            <a:avLst>
              <a:gd name="adj" fmla="val 6819"/>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12480"/>
          </a:p>
        </p:txBody>
      </p:sp>
      <p:sp>
        <p:nvSpPr>
          <p:cNvPr id="8" name="TextBox 7">
            <a:extLst>
              <a:ext uri="{FF2B5EF4-FFF2-40B4-BE49-F238E27FC236}">
                <a16:creationId xmlns:a16="http://schemas.microsoft.com/office/drawing/2014/main" id="{F59D9A85-4F21-12E1-5F61-F81DBC1D3275}"/>
              </a:ext>
            </a:extLst>
          </p:cNvPr>
          <p:cNvSpPr txBox="1"/>
          <p:nvPr/>
        </p:nvSpPr>
        <p:spPr>
          <a:xfrm>
            <a:off x="576091" y="15800052"/>
            <a:ext cx="13438373" cy="5171737"/>
          </a:xfrm>
          <a:prstGeom prst="rect">
            <a:avLst/>
          </a:prstGeom>
          <a:noFill/>
        </p:spPr>
        <p:txBody>
          <a:bodyPr wrap="square" rtlCol="0">
            <a:spAutoFit/>
          </a:bodyPr>
          <a:lstStyle>
            <a:defPPr>
              <a:defRPr kern="1200"/>
            </a:defPPr>
          </a:lstStyle>
          <a:p>
            <a:pPr marL="457200" indent="-457200">
              <a:lnSpc>
                <a:spcPct val="150000"/>
              </a:lnSpc>
              <a:buFont typeface="Wingdings" panose="05000000000000000000" pitchFamily="2" charset="2"/>
              <a:buChar char="q"/>
            </a:pPr>
            <a:r>
              <a:rPr lang="en-US" sz="3200" dirty="0">
                <a:latin typeface="Arial" panose="020B0604020202020204" pitchFamily="34" charset="0"/>
                <a:cs typeface="Arial" panose="020B0604020202020204" pitchFamily="34" charset="0"/>
              </a:rPr>
              <a:t>Cross-sectional household survey, July–December 2024.</a:t>
            </a:r>
          </a:p>
          <a:p>
            <a:pPr marL="457200" indent="-457200">
              <a:lnSpc>
                <a:spcPct val="150000"/>
              </a:lnSpc>
              <a:buFont typeface="Wingdings" panose="05000000000000000000" pitchFamily="2" charset="2"/>
              <a:buChar char="q"/>
            </a:pPr>
            <a:r>
              <a:rPr lang="en-US" sz="3200" dirty="0">
                <a:latin typeface="Arial" panose="020B0604020202020204" pitchFamily="34" charset="0"/>
                <a:cs typeface="Arial" panose="020B0604020202020204" pitchFamily="34" charset="0"/>
              </a:rPr>
              <a:t>Simple random sampling: 1,616 birth households; 1,387 death households (births 2020–2023; deaths 2022–2023).</a:t>
            </a:r>
          </a:p>
          <a:p>
            <a:pPr marL="457200" indent="-457200">
              <a:lnSpc>
                <a:spcPct val="150000"/>
              </a:lnSpc>
              <a:buFont typeface="Wingdings" panose="05000000000000000000" pitchFamily="2" charset="2"/>
              <a:buChar char="q"/>
            </a:pPr>
            <a:r>
              <a:rPr lang="en-US" sz="3200" b="1" dirty="0">
                <a:latin typeface="Arial" panose="020B0604020202020204" pitchFamily="34" charset="0"/>
                <a:cs typeface="Arial" panose="020B0604020202020204" pitchFamily="34" charset="0"/>
              </a:rPr>
              <a:t>KAPs:</a:t>
            </a:r>
            <a:r>
              <a:rPr lang="en-US" sz="3200" dirty="0">
                <a:latin typeface="Arial" panose="020B0604020202020204" pitchFamily="34" charset="0"/>
                <a:cs typeface="Arial" panose="020B0604020202020204" pitchFamily="34" charset="0"/>
              </a:rPr>
              <a:t> </a:t>
            </a:r>
            <a:r>
              <a:rPr lang="en-US" sz="3200" b="1" dirty="0">
                <a:latin typeface="Arial" panose="020B0604020202020204" pitchFamily="34" charset="0"/>
                <a:cs typeface="Arial" panose="020B0604020202020204" pitchFamily="34" charset="0"/>
              </a:rPr>
              <a:t>K</a:t>
            </a:r>
            <a:r>
              <a:rPr lang="en-US" sz="3200" dirty="0">
                <a:latin typeface="Arial" panose="020B0604020202020204" pitchFamily="34" charset="0"/>
                <a:cs typeface="Arial" panose="020B0604020202020204" pitchFamily="34" charset="0"/>
              </a:rPr>
              <a:t>nowledge (notification, procedures, benefits); </a:t>
            </a:r>
            <a:r>
              <a:rPr lang="en-US" sz="3200" b="1" dirty="0">
                <a:latin typeface="Arial" panose="020B0604020202020204" pitchFamily="34" charset="0"/>
                <a:cs typeface="Arial" panose="020B0604020202020204" pitchFamily="34" charset="0"/>
              </a:rPr>
              <a:t>A</a:t>
            </a:r>
            <a:r>
              <a:rPr lang="en-US" sz="3200" dirty="0">
                <a:latin typeface="Arial" panose="020B0604020202020204" pitchFamily="34" charset="0"/>
                <a:cs typeface="Arial" panose="020B0604020202020204" pitchFamily="34" charset="0"/>
              </a:rPr>
              <a:t>ttitudes (perceived benefits, bias); </a:t>
            </a:r>
            <a:r>
              <a:rPr lang="en-US" sz="3200" b="1" dirty="0">
                <a:latin typeface="Arial" panose="020B0604020202020204" pitchFamily="34" charset="0"/>
                <a:cs typeface="Arial" panose="020B0604020202020204" pitchFamily="34" charset="0"/>
              </a:rPr>
              <a:t>P</a:t>
            </a:r>
            <a:r>
              <a:rPr lang="en-US" sz="3200" dirty="0">
                <a:latin typeface="Arial" panose="020B0604020202020204" pitchFamily="34" charset="0"/>
                <a:cs typeface="Arial" panose="020B0604020202020204" pitchFamily="34" charset="0"/>
              </a:rPr>
              <a:t>ractices (registration, certification).</a:t>
            </a:r>
          </a:p>
          <a:p>
            <a:pPr marL="457200" indent="-457200">
              <a:lnSpc>
                <a:spcPct val="150000"/>
              </a:lnSpc>
              <a:buFont typeface="Wingdings" panose="05000000000000000000" pitchFamily="2" charset="2"/>
              <a:buChar char="q"/>
            </a:pPr>
            <a:r>
              <a:rPr lang="en-US" sz="3200" dirty="0">
                <a:latin typeface="Arial" panose="020B0604020202020204" pitchFamily="34" charset="0"/>
                <a:cs typeface="Arial" panose="020B0604020202020204" pitchFamily="34" charset="0"/>
              </a:rPr>
              <a:t>Analysis: Chi-square, Cochran-Mantel-Haenszel (cMH), logistic regression (knowledge*attitude, interaction).</a:t>
            </a:r>
            <a:endParaRPr lang="en-US" sz="3120" dirty="0">
              <a:solidFill>
                <a:schemeClr val="tx1">
                  <a:lumMod val="65000"/>
                  <a:lumOff val="35000"/>
                </a:schemeClr>
              </a:solidFill>
              <a:latin typeface="Arial" panose="020B0604020202020204" pitchFamily="34" charset="0"/>
              <a:ea typeface="Open Sans" panose="020B0606030504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ED25D70D-8890-AA90-1DD2-A540C9361D7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02198" y="21488519"/>
            <a:ext cx="11786157" cy="9895170"/>
          </a:xfrm>
          <a:prstGeom prst="rect">
            <a:avLst/>
          </a:prstGeom>
        </p:spPr>
      </p:pic>
      <p:sp>
        <p:nvSpPr>
          <p:cNvPr id="10" name="Text Box 1">
            <a:extLst>
              <a:ext uri="{FF2B5EF4-FFF2-40B4-BE49-F238E27FC236}">
                <a16:creationId xmlns:a16="http://schemas.microsoft.com/office/drawing/2014/main" id="{DD8F4B30-D942-1824-7184-DB2894236579}"/>
              </a:ext>
            </a:extLst>
          </p:cNvPr>
          <p:cNvSpPr txBox="1"/>
          <p:nvPr/>
        </p:nvSpPr>
        <p:spPr>
          <a:xfrm>
            <a:off x="2080711" y="21135777"/>
            <a:ext cx="10272113" cy="408644"/>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lnSpc>
                <a:spcPct val="115000"/>
              </a:lnSpc>
              <a:spcAft>
                <a:spcPts val="800"/>
              </a:spcAft>
            </a:pPr>
            <a:r>
              <a:rPr lang="en-KE" i="1" dirty="0"/>
              <a:t>Geographic Distribution of Sampled Households for Birth and Death Registration KAP Surveys Across the Three HDSS Sites. </a:t>
            </a:r>
            <a:endParaRPr lang="en-KE" sz="1200" i="1" dirty="0">
              <a:effectLst/>
              <a:latin typeface="Times New Roman" panose="02020603050405020304" pitchFamily="18" charset="0"/>
              <a:ea typeface="Times New Roman" panose="02020603050405020304" pitchFamily="18" charset="0"/>
            </a:endParaRPr>
          </a:p>
        </p:txBody>
      </p:sp>
      <p:pic>
        <p:nvPicPr>
          <p:cNvPr id="11" name="Picture 10">
            <a:extLst>
              <a:ext uri="{FF2B5EF4-FFF2-40B4-BE49-F238E27FC236}">
                <a16:creationId xmlns:a16="http://schemas.microsoft.com/office/drawing/2014/main" id="{1ED93A9B-CFA2-83DC-BB55-36AFF79AA184}"/>
              </a:ext>
            </a:extLst>
          </p:cNvPr>
          <p:cNvPicPr>
            <a:picLocks noChangeAspect="1"/>
          </p:cNvPicPr>
          <p:nvPr/>
        </p:nvPicPr>
        <p:blipFill>
          <a:blip r:embed="rId6"/>
          <a:stretch>
            <a:fillRect/>
          </a:stretch>
        </p:blipFill>
        <p:spPr>
          <a:xfrm>
            <a:off x="42573" y="41299008"/>
            <a:ext cx="30275213" cy="1200296"/>
          </a:xfrm>
          <a:prstGeom prst="rect">
            <a:avLst/>
          </a:prstGeom>
        </p:spPr>
      </p:pic>
      <p:graphicFrame>
        <p:nvGraphicFramePr>
          <p:cNvPr id="13" name="Table 12">
            <a:extLst>
              <a:ext uri="{FF2B5EF4-FFF2-40B4-BE49-F238E27FC236}">
                <a16:creationId xmlns:a16="http://schemas.microsoft.com/office/drawing/2014/main" id="{5B3C2774-BF3E-48E1-AB92-BA7A32B022EC}"/>
              </a:ext>
            </a:extLst>
          </p:cNvPr>
          <p:cNvGraphicFramePr>
            <a:graphicFrameLocks noGrp="1"/>
          </p:cNvGraphicFramePr>
          <p:nvPr>
            <p:extLst>
              <p:ext uri="{D42A27DB-BD31-4B8C-83A1-F6EECF244321}">
                <p14:modId xmlns:p14="http://schemas.microsoft.com/office/powerpoint/2010/main" val="4012351159"/>
              </p:ext>
            </p:extLst>
          </p:nvPr>
        </p:nvGraphicFramePr>
        <p:xfrm>
          <a:off x="1689016" y="31852520"/>
          <a:ext cx="11786156" cy="5810065"/>
        </p:xfrm>
        <a:graphic>
          <a:graphicData uri="http://schemas.openxmlformats.org/drawingml/2006/table">
            <a:tbl>
              <a:tblPr>
                <a:tableStyleId>{5C22544A-7EE6-4342-B048-85BDC9FD1C3A}</a:tableStyleId>
              </a:tblPr>
              <a:tblGrid>
                <a:gridCol w="3116839">
                  <a:extLst>
                    <a:ext uri="{9D8B030D-6E8A-4147-A177-3AD203B41FA5}">
                      <a16:colId xmlns:a16="http://schemas.microsoft.com/office/drawing/2014/main" val="1375543655"/>
                    </a:ext>
                  </a:extLst>
                </a:gridCol>
                <a:gridCol w="1999482">
                  <a:extLst>
                    <a:ext uri="{9D8B030D-6E8A-4147-A177-3AD203B41FA5}">
                      <a16:colId xmlns:a16="http://schemas.microsoft.com/office/drawing/2014/main" val="1954381332"/>
                    </a:ext>
                  </a:extLst>
                </a:gridCol>
                <a:gridCol w="1999482">
                  <a:extLst>
                    <a:ext uri="{9D8B030D-6E8A-4147-A177-3AD203B41FA5}">
                      <a16:colId xmlns:a16="http://schemas.microsoft.com/office/drawing/2014/main" val="3050863740"/>
                    </a:ext>
                  </a:extLst>
                </a:gridCol>
                <a:gridCol w="2332727">
                  <a:extLst>
                    <a:ext uri="{9D8B030D-6E8A-4147-A177-3AD203B41FA5}">
                      <a16:colId xmlns:a16="http://schemas.microsoft.com/office/drawing/2014/main" val="606410768"/>
                    </a:ext>
                  </a:extLst>
                </a:gridCol>
                <a:gridCol w="2337626">
                  <a:extLst>
                    <a:ext uri="{9D8B030D-6E8A-4147-A177-3AD203B41FA5}">
                      <a16:colId xmlns:a16="http://schemas.microsoft.com/office/drawing/2014/main" val="1707779185"/>
                    </a:ext>
                  </a:extLst>
                </a:gridCol>
              </a:tblGrid>
              <a:tr h="471289">
                <a:tc gridSpan="5">
                  <a:txBody>
                    <a:bodyPr/>
                    <a:lstStyle/>
                    <a:p>
                      <a:pPr algn="ctr" fontAlgn="ctr">
                        <a:buNone/>
                      </a:pPr>
                      <a:r>
                        <a:rPr lang="en-KE" sz="2000" b="1" u="none" strike="noStrike" dirty="0">
                          <a:effectLst/>
                        </a:rPr>
                        <a:t>BIRTH REGISTRATION</a:t>
                      </a:r>
                      <a:endParaRPr lang="en-KE" sz="2000" b="1" i="0" u="none" strike="noStrike" dirty="0">
                        <a:solidFill>
                          <a:srgbClr val="000000"/>
                        </a:solidFill>
                        <a:effectLst/>
                        <a:latin typeface="Times New Roman" panose="02020603050405020304" pitchFamily="18" charset="0"/>
                      </a:endParaRPr>
                    </a:p>
                  </a:txBody>
                  <a:tcPr marL="9525" marR="9525" marT="9525" marB="0" anchor="ctr">
                    <a:lnB w="12700" cap="flat" cmpd="sng" algn="ctr">
                      <a:solidFill>
                        <a:schemeClr val="tx1"/>
                      </a:solidFill>
                      <a:prstDash val="solid"/>
                      <a:round/>
                      <a:headEnd type="none" w="med" len="med"/>
                      <a:tailEnd type="none" w="med" len="med"/>
                    </a:lnB>
                    <a:solidFill>
                      <a:srgbClr val="7079B0"/>
                    </a:solidFill>
                  </a:tcPr>
                </a:tc>
                <a:tc hMerge="1">
                  <a:txBody>
                    <a:bodyPr/>
                    <a:lstStyle/>
                    <a:p>
                      <a:endParaRPr lang="en-KE"/>
                    </a:p>
                  </a:txBody>
                  <a:tcPr/>
                </a:tc>
                <a:tc hMerge="1">
                  <a:txBody>
                    <a:bodyPr/>
                    <a:lstStyle/>
                    <a:p>
                      <a:endParaRPr lang="en-KE"/>
                    </a:p>
                  </a:txBody>
                  <a:tcPr/>
                </a:tc>
                <a:tc hMerge="1">
                  <a:txBody>
                    <a:bodyPr/>
                    <a:lstStyle/>
                    <a:p>
                      <a:endParaRPr lang="en-KE"/>
                    </a:p>
                  </a:txBody>
                  <a:tcPr/>
                </a:tc>
                <a:tc hMerge="1">
                  <a:txBody>
                    <a:bodyPr/>
                    <a:lstStyle/>
                    <a:p>
                      <a:endParaRPr lang="en-KE"/>
                    </a:p>
                  </a:txBody>
                  <a:tcPr/>
                </a:tc>
                <a:extLst>
                  <a:ext uri="{0D108BD9-81ED-4DB2-BD59-A6C34878D82A}">
                    <a16:rowId xmlns:a16="http://schemas.microsoft.com/office/drawing/2014/main" val="227377508"/>
                  </a:ext>
                </a:extLst>
              </a:tr>
              <a:tr h="311804">
                <a:tc rowSpan="2">
                  <a:txBody>
                    <a:bodyPr/>
                    <a:lstStyle/>
                    <a:p>
                      <a:pPr algn="l" fontAlgn="ctr">
                        <a:buNone/>
                      </a:pPr>
                      <a:r>
                        <a:rPr lang="en-KE" sz="2000" u="none" strike="noStrike" dirty="0">
                          <a:effectLst/>
                        </a:rPr>
                        <a:t>Characteristic</a:t>
                      </a:r>
                      <a:endParaRPr lang="en-KE" sz="2000" b="1" i="0" u="none" strike="noStrike" dirty="0">
                        <a:solidFill>
                          <a:srgbClr val="000000"/>
                        </a:solidFill>
                        <a:effectLst/>
                        <a:latin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buNone/>
                      </a:pPr>
                      <a:r>
                        <a:rPr lang="en-KE" sz="2000" u="none" strike="noStrike" dirty="0">
                          <a:effectLst/>
                        </a:rPr>
                        <a:t>Unweighted : OR (95% CI)</a:t>
                      </a:r>
                      <a:endParaRPr lang="en-KE" sz="2000" b="1"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KE"/>
                    </a:p>
                  </a:txBody>
                  <a:tcPr/>
                </a:tc>
                <a:tc gridSpan="2">
                  <a:txBody>
                    <a:bodyPr/>
                    <a:lstStyle/>
                    <a:p>
                      <a:pPr algn="ctr" fontAlgn="ctr">
                        <a:buNone/>
                      </a:pPr>
                      <a:r>
                        <a:rPr lang="en-KE" sz="2000" u="none" strike="noStrike" dirty="0">
                          <a:effectLst/>
                        </a:rPr>
                        <a:t>Weighted : OR (95% CI)</a:t>
                      </a:r>
                      <a:endParaRPr lang="en-KE" sz="2000" b="1"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KE"/>
                    </a:p>
                  </a:txBody>
                  <a:tcPr/>
                </a:tc>
                <a:extLst>
                  <a:ext uri="{0D108BD9-81ED-4DB2-BD59-A6C34878D82A}">
                    <a16:rowId xmlns:a16="http://schemas.microsoft.com/office/drawing/2014/main" val="1559499418"/>
                  </a:ext>
                </a:extLst>
              </a:tr>
              <a:tr h="366726">
                <a:tc vMerge="1">
                  <a:txBody>
                    <a:bodyPr/>
                    <a:lstStyle/>
                    <a:p>
                      <a:endParaRPr lang="en-KE"/>
                    </a:p>
                  </a:txBody>
                  <a:tcPr/>
                </a:tc>
                <a:tc>
                  <a:txBody>
                    <a:bodyPr/>
                    <a:lstStyle/>
                    <a:p>
                      <a:pPr algn="l" fontAlgn="ctr">
                        <a:buNone/>
                      </a:pPr>
                      <a:r>
                        <a:rPr lang="en-KE" sz="2000" u="none" strike="noStrike" dirty="0">
                          <a:effectLst/>
                        </a:rPr>
                        <a:t>¹Model 1</a:t>
                      </a:r>
                      <a:endParaRPr lang="en-KE" sz="20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l" fontAlgn="ctr">
                        <a:buNone/>
                      </a:pPr>
                      <a:r>
                        <a:rPr lang="en-KE" sz="2000" u="none" strike="noStrike" dirty="0">
                          <a:effectLst/>
                        </a:rPr>
                        <a:t>²Model 2</a:t>
                      </a:r>
                      <a:endParaRPr lang="en-KE" sz="2000" b="0" i="0" u="none" strike="noStrike" dirty="0">
                        <a:solidFill>
                          <a:srgbClr val="000000"/>
                        </a:solidFill>
                        <a:effectLst/>
                        <a:latin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l" fontAlgn="ctr">
                        <a:buNone/>
                      </a:pPr>
                      <a:r>
                        <a:rPr lang="en-KE" sz="2000" u="none" strike="noStrike" dirty="0">
                          <a:effectLst/>
                        </a:rPr>
                        <a:t>¹Model 1</a:t>
                      </a:r>
                      <a:endParaRPr lang="en-KE" sz="20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l" fontAlgn="ctr">
                        <a:buNone/>
                      </a:pPr>
                      <a:r>
                        <a:rPr lang="en-KE" sz="2000" u="none" strike="noStrike" dirty="0">
                          <a:effectLst/>
                        </a:rPr>
                        <a:t>²Model 2</a:t>
                      </a:r>
                      <a:endParaRPr lang="en-KE" sz="2000" b="0" i="0" u="none" strike="noStrike" dirty="0">
                        <a:solidFill>
                          <a:srgbClr val="000000"/>
                        </a:solidFill>
                        <a:effectLst/>
                        <a:latin typeface="Times New Roman" panose="02020603050405020304" pitchFamily="18" charset="0"/>
                      </a:endParaRPr>
                    </a:p>
                  </a:txBody>
                  <a:tcPr marL="9525" marR="9525" marT="9525"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96635779"/>
                  </a:ext>
                </a:extLst>
              </a:tr>
              <a:tr h="311804">
                <a:tc>
                  <a:txBody>
                    <a:bodyPr/>
                    <a:lstStyle/>
                    <a:p>
                      <a:pPr algn="l" fontAlgn="ctr">
                        <a:buNone/>
                      </a:pPr>
                      <a:r>
                        <a:rPr lang="en-KE" sz="2000" u="none" strike="noStrike" dirty="0">
                          <a:effectLst/>
                        </a:rPr>
                        <a:t>Intercept</a:t>
                      </a:r>
                      <a:endParaRPr lang="en-KE" sz="2000" b="0" i="0" u="none" strike="noStrike" dirty="0">
                        <a:solidFill>
                          <a:srgbClr val="000000"/>
                        </a:solidFill>
                        <a:effectLst/>
                        <a:latin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l" fontAlgn="ctr">
                        <a:buNone/>
                      </a:pPr>
                      <a:r>
                        <a:rPr lang="en-KE" sz="2000" u="none" strike="noStrike" dirty="0">
                          <a:effectLst/>
                        </a:rPr>
                        <a:t>0.17 (0.11–0.26)*</a:t>
                      </a:r>
                      <a:endParaRPr lang="en-KE" sz="20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l" fontAlgn="ctr">
                        <a:buNone/>
                      </a:pPr>
                      <a:r>
                        <a:rPr lang="en-KE" sz="2000" u="none" strike="noStrike" dirty="0">
                          <a:effectLst/>
                        </a:rPr>
                        <a:t>0.18 (0.11–0.27)*</a:t>
                      </a:r>
                      <a:endParaRPr lang="en-KE" sz="2000" b="0" i="0" u="none" strike="noStrike" dirty="0">
                        <a:solidFill>
                          <a:srgbClr val="000000"/>
                        </a:solidFill>
                        <a:effectLst/>
                        <a:latin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l" fontAlgn="ctr">
                        <a:buNone/>
                      </a:pPr>
                      <a:r>
                        <a:rPr lang="en-KE" sz="2000" u="none" strike="noStrike" dirty="0">
                          <a:effectLst/>
                        </a:rPr>
                        <a:t>0.15 (0.09–0.28)*</a:t>
                      </a:r>
                      <a:endParaRPr lang="en-KE" sz="20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l" fontAlgn="ctr">
                        <a:buNone/>
                      </a:pPr>
                      <a:r>
                        <a:rPr lang="en-KE" sz="2000" u="none" strike="noStrike">
                          <a:effectLst/>
                        </a:rPr>
                        <a:t>0.19 (0.10–0.35)*</a:t>
                      </a:r>
                      <a:endParaRPr lang="en-KE" sz="2000" b="0" i="0" u="none" strike="noStrike">
                        <a:solidFill>
                          <a:srgbClr val="000000"/>
                        </a:solidFill>
                        <a:effectLst/>
                        <a:latin typeface="Times New Roman" panose="02020603050405020304" pitchFamily="18" charset="0"/>
                      </a:endParaRPr>
                    </a:p>
                  </a:txBody>
                  <a:tcPr marL="9525" marR="9525"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66691842"/>
                  </a:ext>
                </a:extLst>
              </a:tr>
              <a:tr h="614159">
                <a:tc>
                  <a:txBody>
                    <a:bodyPr/>
                    <a:lstStyle/>
                    <a:p>
                      <a:pPr algn="l" fontAlgn="ctr">
                        <a:buNone/>
                      </a:pPr>
                      <a:r>
                        <a:rPr lang="en-KE" sz="2000" u="none" strike="noStrike">
                          <a:effectLst/>
                        </a:rPr>
                        <a:t>Knowledge: High (ref = Low)</a:t>
                      </a:r>
                      <a:endParaRPr lang="en-KE" sz="2000" b="0" i="0" u="none" strike="noStrike">
                        <a:solidFill>
                          <a:srgbClr val="000000"/>
                        </a:solidFill>
                        <a:effectLst/>
                        <a:latin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algn="l" fontAlgn="ctr">
                        <a:buNone/>
                      </a:pPr>
                      <a:r>
                        <a:rPr lang="en-KE" sz="2000" b="1" u="none" strike="noStrike" dirty="0">
                          <a:effectLst/>
                        </a:rPr>
                        <a:t>1.77 (1.36–2.32)*</a:t>
                      </a:r>
                      <a:endParaRPr lang="en-KE" sz="2000" b="1"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l" fontAlgn="ctr">
                        <a:buNone/>
                      </a:pPr>
                      <a:r>
                        <a:rPr lang="en-KE" sz="2000" b="1" u="none" strike="noStrike" dirty="0">
                          <a:effectLst/>
                        </a:rPr>
                        <a:t>1.71 (1.22–2.41)*</a:t>
                      </a:r>
                      <a:endParaRPr lang="en-KE" sz="2000" b="1" i="0" u="none" strike="noStrike" dirty="0">
                        <a:solidFill>
                          <a:srgbClr val="000000"/>
                        </a:solidFill>
                        <a:effectLst/>
                        <a:latin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algn="l" fontAlgn="ctr">
                        <a:buNone/>
                      </a:pPr>
                      <a:r>
                        <a:rPr lang="en-KE" sz="2000" u="none" strike="noStrike" dirty="0">
                          <a:effectLst/>
                        </a:rPr>
                        <a:t>1.50 (0.98–2.29)</a:t>
                      </a:r>
                      <a:endParaRPr lang="en-KE" sz="20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l" fontAlgn="ctr">
                        <a:buNone/>
                      </a:pPr>
                      <a:r>
                        <a:rPr lang="en-KE" sz="2000" u="none" strike="noStrike" dirty="0">
                          <a:effectLst/>
                        </a:rPr>
                        <a:t>1.04 (0.59–1.85)</a:t>
                      </a:r>
                      <a:endParaRPr lang="en-KE" sz="2000" b="0" i="0"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1967710254"/>
                  </a:ext>
                </a:extLst>
              </a:tr>
              <a:tr h="614159">
                <a:tc>
                  <a:txBody>
                    <a:bodyPr/>
                    <a:lstStyle/>
                    <a:p>
                      <a:pPr algn="l" fontAlgn="ctr">
                        <a:buNone/>
                      </a:pPr>
                      <a:r>
                        <a:rPr lang="en-KE" sz="2000" u="none" strike="noStrike" dirty="0">
                          <a:effectLst/>
                        </a:rPr>
                        <a:t>Attitude: Positive (ref = Negative)</a:t>
                      </a:r>
                      <a:endParaRPr lang="en-KE" sz="2000" b="0" i="0" u="none" strike="noStrike" dirty="0">
                        <a:solidFill>
                          <a:srgbClr val="000000"/>
                        </a:solidFill>
                        <a:effectLst/>
                        <a:latin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algn="l" fontAlgn="ctr">
                        <a:buNone/>
                      </a:pPr>
                      <a:r>
                        <a:rPr lang="en-KE" sz="2000" b="1" u="none" strike="noStrike" dirty="0">
                          <a:effectLst/>
                        </a:rPr>
                        <a:t>0.76 (0.60–0.97)*</a:t>
                      </a:r>
                      <a:endParaRPr lang="en-KE" sz="2000" b="1"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l" fontAlgn="ctr">
                        <a:buNone/>
                      </a:pPr>
                      <a:r>
                        <a:rPr lang="en-KE" sz="2000" u="none" strike="noStrike" dirty="0">
                          <a:effectLst/>
                        </a:rPr>
                        <a:t>0.71 (0.45–1.11)</a:t>
                      </a:r>
                      <a:endParaRPr lang="en-KE" sz="2000" b="0" i="0" u="none" strike="noStrike" dirty="0">
                        <a:solidFill>
                          <a:srgbClr val="000000"/>
                        </a:solidFill>
                        <a:effectLst/>
                        <a:latin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algn="l" fontAlgn="ctr">
                        <a:buNone/>
                      </a:pPr>
                      <a:r>
                        <a:rPr lang="en-KE" sz="2000" u="none" strike="noStrike" dirty="0">
                          <a:effectLst/>
                        </a:rPr>
                        <a:t>1.13 (0.75–1.69)</a:t>
                      </a:r>
                      <a:endParaRPr lang="en-KE" sz="20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l" fontAlgn="ctr">
                        <a:buNone/>
                      </a:pPr>
                      <a:r>
                        <a:rPr lang="en-KE" sz="2000" u="none" strike="noStrike">
                          <a:effectLst/>
                        </a:rPr>
                        <a:t>0.59 (0.30–1.17)</a:t>
                      </a:r>
                      <a:endParaRPr lang="en-KE" sz="2000" b="0" i="0" u="none" strike="noStrike">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2759317038"/>
                  </a:ext>
                </a:extLst>
              </a:tr>
              <a:tr h="614159">
                <a:tc>
                  <a:txBody>
                    <a:bodyPr/>
                    <a:lstStyle/>
                    <a:p>
                      <a:pPr algn="l" fontAlgn="ctr">
                        <a:buNone/>
                      </a:pPr>
                      <a:r>
                        <a:rPr lang="en-KE" sz="2000" u="none" strike="noStrike">
                          <a:effectLst/>
                        </a:rPr>
                        <a:t>High Knowledge × Positive Attitude</a:t>
                      </a:r>
                      <a:endParaRPr lang="en-KE" sz="2000" b="0" i="0" u="none" strike="noStrike">
                        <a:solidFill>
                          <a:srgbClr val="000000"/>
                        </a:solidFill>
                        <a:effectLst/>
                        <a:latin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l" fontAlgn="ctr">
                        <a:buNone/>
                      </a:pPr>
                      <a:r>
                        <a:rPr lang="en-KE" sz="2000" u="none" strike="noStrike" dirty="0">
                          <a:effectLst/>
                        </a:rPr>
                        <a:t>_</a:t>
                      </a:r>
                      <a:endParaRPr lang="en-KE" sz="20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l" fontAlgn="ctr">
                        <a:buNone/>
                      </a:pPr>
                      <a:r>
                        <a:rPr lang="en-KE" sz="2000" u="none" strike="noStrike" dirty="0">
                          <a:effectLst/>
                        </a:rPr>
                        <a:t>1.10 (0.65–1.90)</a:t>
                      </a:r>
                      <a:endParaRPr lang="en-KE" sz="2000" b="0" i="0" u="none" strike="noStrike" dirty="0">
                        <a:solidFill>
                          <a:srgbClr val="000000"/>
                        </a:solidFill>
                        <a:effectLst/>
                        <a:latin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l" fontAlgn="ctr">
                        <a:buNone/>
                      </a:pPr>
                      <a:r>
                        <a:rPr lang="en-KE" sz="2000" u="none" strike="noStrike" dirty="0">
                          <a:effectLst/>
                        </a:rPr>
                        <a:t>_</a:t>
                      </a:r>
                      <a:endParaRPr lang="en-KE" sz="20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l" fontAlgn="ctr">
                        <a:buNone/>
                      </a:pPr>
                      <a:r>
                        <a:rPr lang="en-KE" sz="2000" b="1" u="none" strike="noStrike" dirty="0">
                          <a:effectLst/>
                        </a:rPr>
                        <a:t>2.50 (1.05–5.97)*</a:t>
                      </a:r>
                      <a:endParaRPr lang="en-KE" sz="2000" b="1" i="0" u="none" strike="noStrike" dirty="0">
                        <a:solidFill>
                          <a:srgbClr val="000000"/>
                        </a:solidFill>
                        <a:effectLst/>
                        <a:latin typeface="Times New Roman" panose="02020603050405020304" pitchFamily="18" charset="0"/>
                      </a:endParaRPr>
                    </a:p>
                  </a:txBody>
                  <a:tcPr marL="9525" marR="9525" marT="9525"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9077979"/>
                  </a:ext>
                </a:extLst>
              </a:tr>
              <a:tr h="311804">
                <a:tc gridSpan="5">
                  <a:txBody>
                    <a:bodyPr/>
                    <a:lstStyle/>
                    <a:p>
                      <a:pPr algn="ctr" fontAlgn="ctr">
                        <a:buNone/>
                      </a:pPr>
                      <a:r>
                        <a:rPr lang="en-KE" sz="2000" b="1" u="none" strike="noStrike" dirty="0">
                          <a:effectLst/>
                        </a:rPr>
                        <a:t>DEATH REGISTRATION</a:t>
                      </a:r>
                      <a:endParaRPr lang="en-KE" sz="2000" b="1"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79B0"/>
                    </a:solidFill>
                  </a:tcPr>
                </a:tc>
                <a:tc hMerge="1">
                  <a:txBody>
                    <a:bodyPr/>
                    <a:lstStyle/>
                    <a:p>
                      <a:endParaRPr lang="en-KE"/>
                    </a:p>
                  </a:txBody>
                  <a:tcPr/>
                </a:tc>
                <a:tc hMerge="1">
                  <a:txBody>
                    <a:bodyPr/>
                    <a:lstStyle/>
                    <a:p>
                      <a:endParaRPr lang="en-KE"/>
                    </a:p>
                  </a:txBody>
                  <a:tcPr/>
                </a:tc>
                <a:tc hMerge="1">
                  <a:txBody>
                    <a:bodyPr/>
                    <a:lstStyle/>
                    <a:p>
                      <a:endParaRPr lang="en-KE"/>
                    </a:p>
                  </a:txBody>
                  <a:tcPr/>
                </a:tc>
                <a:tc hMerge="1">
                  <a:txBody>
                    <a:bodyPr/>
                    <a:lstStyle/>
                    <a:p>
                      <a:endParaRPr lang="en-KE"/>
                    </a:p>
                  </a:txBody>
                  <a:tcPr/>
                </a:tc>
                <a:extLst>
                  <a:ext uri="{0D108BD9-81ED-4DB2-BD59-A6C34878D82A}">
                    <a16:rowId xmlns:a16="http://schemas.microsoft.com/office/drawing/2014/main" val="3487676933"/>
                  </a:ext>
                </a:extLst>
              </a:tr>
              <a:tr h="311804">
                <a:tc>
                  <a:txBody>
                    <a:bodyPr/>
                    <a:lstStyle/>
                    <a:p>
                      <a:pPr algn="l" fontAlgn="ctr">
                        <a:buNone/>
                      </a:pPr>
                      <a:r>
                        <a:rPr lang="en-KE" sz="2000" u="none" strike="noStrike" dirty="0">
                          <a:effectLst/>
                        </a:rPr>
                        <a:t>Intercept</a:t>
                      </a:r>
                      <a:endParaRPr lang="en-KE" sz="2000" b="0" i="0" u="none" strike="noStrike" dirty="0">
                        <a:solidFill>
                          <a:srgbClr val="000000"/>
                        </a:solidFill>
                        <a:effectLst/>
                        <a:latin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l" fontAlgn="ctr">
                        <a:buNone/>
                      </a:pPr>
                      <a:r>
                        <a:rPr lang="en-KE" sz="2000" u="none" strike="noStrike" dirty="0">
                          <a:effectLst/>
                        </a:rPr>
                        <a:t>0.14 (0.07–0.27)*</a:t>
                      </a:r>
                      <a:endParaRPr lang="en-KE" sz="20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l" fontAlgn="ctr">
                        <a:buNone/>
                      </a:pPr>
                      <a:r>
                        <a:rPr lang="en-KE" sz="2000" u="none" strike="noStrike">
                          <a:effectLst/>
                        </a:rPr>
                        <a:t>0.15 (0.08–0.29)*</a:t>
                      </a:r>
                      <a:endParaRPr lang="en-KE" sz="2000" b="0" i="0" u="none" strike="noStrike">
                        <a:solidFill>
                          <a:srgbClr val="000000"/>
                        </a:solidFill>
                        <a:effectLst/>
                        <a:latin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l" fontAlgn="ctr">
                        <a:buNone/>
                      </a:pPr>
                      <a:r>
                        <a:rPr lang="en-KE" sz="2000" u="none" strike="noStrike" dirty="0">
                          <a:effectLst/>
                        </a:rPr>
                        <a:t>0.04 (0.01–0.13)*</a:t>
                      </a:r>
                      <a:endParaRPr lang="en-KE" sz="20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l" fontAlgn="ctr">
                        <a:buNone/>
                      </a:pPr>
                      <a:r>
                        <a:rPr lang="en-KE" sz="2000" u="none" strike="noStrike">
                          <a:effectLst/>
                        </a:rPr>
                        <a:t>0.05 (0.01–0.14)*</a:t>
                      </a:r>
                      <a:endParaRPr lang="en-KE" sz="2000" b="0" i="0" u="none" strike="noStrike">
                        <a:solidFill>
                          <a:srgbClr val="000000"/>
                        </a:solidFill>
                        <a:effectLst/>
                        <a:latin typeface="Times New Roman" panose="02020603050405020304" pitchFamily="18" charset="0"/>
                      </a:endParaRPr>
                    </a:p>
                  </a:txBody>
                  <a:tcPr marL="9525" marR="9525"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66578486"/>
                  </a:ext>
                </a:extLst>
              </a:tr>
              <a:tr h="614159">
                <a:tc>
                  <a:txBody>
                    <a:bodyPr/>
                    <a:lstStyle/>
                    <a:p>
                      <a:pPr algn="l" fontAlgn="ctr">
                        <a:buNone/>
                      </a:pPr>
                      <a:r>
                        <a:rPr lang="en-KE" sz="2000" u="none" strike="noStrike">
                          <a:effectLst/>
                        </a:rPr>
                        <a:t>Knowledge: High (ref = Low)</a:t>
                      </a:r>
                      <a:endParaRPr lang="en-KE" sz="2000" b="0" i="0" u="none" strike="noStrike">
                        <a:solidFill>
                          <a:srgbClr val="000000"/>
                        </a:solidFill>
                        <a:effectLst/>
                        <a:latin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algn="l" fontAlgn="ctr">
                        <a:buNone/>
                      </a:pPr>
                      <a:r>
                        <a:rPr lang="en-KE" sz="2000" b="1" u="none" strike="noStrike" dirty="0">
                          <a:effectLst/>
                        </a:rPr>
                        <a:t>3.03 (2.20–4.19)*</a:t>
                      </a:r>
                      <a:endParaRPr lang="en-KE" sz="2000" b="1"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l" fontAlgn="ctr">
                        <a:buNone/>
                      </a:pPr>
                      <a:r>
                        <a:rPr lang="en-KE" sz="2000" b="1" u="none" strike="noStrike">
                          <a:effectLst/>
                        </a:rPr>
                        <a:t>2.67 (1.86–3.83)*</a:t>
                      </a:r>
                      <a:endParaRPr lang="en-KE" sz="2000" b="1" i="0" u="none" strike="noStrike">
                        <a:solidFill>
                          <a:srgbClr val="000000"/>
                        </a:solidFill>
                        <a:effectLst/>
                        <a:latin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algn="l" fontAlgn="ctr">
                        <a:buNone/>
                      </a:pPr>
                      <a:r>
                        <a:rPr lang="en-KE" sz="2000" b="1" u="none" strike="noStrike" dirty="0">
                          <a:effectLst/>
                        </a:rPr>
                        <a:t>4.96 (2.68–9.19)*</a:t>
                      </a:r>
                      <a:endParaRPr lang="en-KE" sz="2000" b="1"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l" fontAlgn="ctr">
                        <a:buNone/>
                      </a:pPr>
                      <a:r>
                        <a:rPr lang="en-KE" sz="2000" b="1" u="none" strike="noStrike" dirty="0">
                          <a:effectLst/>
                        </a:rPr>
                        <a:t>4.01 (1.96–8.21)*</a:t>
                      </a:r>
                      <a:endParaRPr lang="en-KE" sz="2000" b="1" i="0"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3729437334"/>
                  </a:ext>
                </a:extLst>
              </a:tr>
              <a:tr h="614159">
                <a:tc>
                  <a:txBody>
                    <a:bodyPr/>
                    <a:lstStyle/>
                    <a:p>
                      <a:pPr algn="l" fontAlgn="ctr">
                        <a:buNone/>
                      </a:pPr>
                      <a:r>
                        <a:rPr lang="en-KE" sz="2000" u="none" strike="noStrike" dirty="0">
                          <a:effectLst/>
                        </a:rPr>
                        <a:t>Attitude: Positive (ref = Negative)</a:t>
                      </a:r>
                      <a:endParaRPr lang="en-KE" sz="2000" b="0" i="0" u="none" strike="noStrike" dirty="0">
                        <a:solidFill>
                          <a:srgbClr val="000000"/>
                        </a:solidFill>
                        <a:effectLst/>
                        <a:latin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algn="l" fontAlgn="ctr">
                        <a:buNone/>
                      </a:pPr>
                      <a:r>
                        <a:rPr lang="en-KE" sz="2000" b="1" u="none" strike="noStrike" dirty="0">
                          <a:effectLst/>
                        </a:rPr>
                        <a:t>0.57 (0.38–0.82)*</a:t>
                      </a:r>
                      <a:endParaRPr lang="en-KE" sz="2000" b="1"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l" fontAlgn="ctr">
                        <a:buNone/>
                      </a:pPr>
                      <a:r>
                        <a:rPr lang="en-KE" sz="2000" b="1" u="none" strike="noStrike" dirty="0">
                          <a:effectLst/>
                        </a:rPr>
                        <a:t>0.40 (0.20–0.72)*</a:t>
                      </a:r>
                      <a:endParaRPr lang="en-KE" sz="2000" b="1" i="0" u="none" strike="noStrike" dirty="0">
                        <a:solidFill>
                          <a:srgbClr val="000000"/>
                        </a:solidFill>
                        <a:effectLst/>
                        <a:latin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algn="l" fontAlgn="ctr">
                        <a:buNone/>
                      </a:pPr>
                      <a:r>
                        <a:rPr lang="en-KE" sz="2000" u="none" strike="noStrike" dirty="0">
                          <a:effectLst/>
                        </a:rPr>
                        <a:t>1.02 (0.51–2.03)</a:t>
                      </a:r>
                      <a:endParaRPr lang="en-KE" sz="20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l" fontAlgn="ctr">
                        <a:buNone/>
                      </a:pPr>
                      <a:r>
                        <a:rPr lang="en-KE" sz="2000" u="none" strike="noStrike" dirty="0">
                          <a:effectLst/>
                        </a:rPr>
                        <a:t>0.47 (0.19–1.13)</a:t>
                      </a:r>
                      <a:endParaRPr lang="en-KE" sz="2000" b="0" i="0"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1544725965"/>
                  </a:ext>
                </a:extLst>
              </a:tr>
              <a:tr h="614159">
                <a:tc>
                  <a:txBody>
                    <a:bodyPr/>
                    <a:lstStyle/>
                    <a:p>
                      <a:pPr algn="l" fontAlgn="ctr">
                        <a:buNone/>
                      </a:pPr>
                      <a:r>
                        <a:rPr lang="en-KE" sz="2000" u="none" strike="noStrike" dirty="0">
                          <a:effectLst/>
                        </a:rPr>
                        <a:t>High Knowledge × Positive Attitude</a:t>
                      </a:r>
                      <a:endParaRPr lang="en-KE" sz="2000" b="0" i="0" u="none" strike="noStrike" dirty="0">
                        <a:solidFill>
                          <a:srgbClr val="000000"/>
                        </a:solidFill>
                        <a:effectLst/>
                        <a:latin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algn="l" fontAlgn="ctr">
                        <a:buNone/>
                      </a:pPr>
                      <a:r>
                        <a:rPr lang="en-KE" sz="2000" u="none" strike="noStrike" dirty="0">
                          <a:effectLst/>
                        </a:rPr>
                        <a:t>_</a:t>
                      </a:r>
                      <a:endParaRPr lang="en-KE" sz="20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l" fontAlgn="ctr">
                        <a:buNone/>
                      </a:pPr>
                      <a:r>
                        <a:rPr lang="en-KE" sz="2000" u="none" strike="noStrike">
                          <a:effectLst/>
                        </a:rPr>
                        <a:t>1.85 (0.84–4.27)</a:t>
                      </a:r>
                      <a:endParaRPr lang="en-KE" sz="2000" b="0" i="0" u="none" strike="noStrike">
                        <a:solidFill>
                          <a:srgbClr val="000000"/>
                        </a:solidFill>
                        <a:effectLst/>
                        <a:latin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algn="l" fontAlgn="ctr">
                        <a:buNone/>
                      </a:pPr>
                      <a:r>
                        <a:rPr lang="en-KE" sz="2000" u="none" strike="noStrike" dirty="0">
                          <a:effectLst/>
                        </a:rPr>
                        <a:t>_</a:t>
                      </a:r>
                      <a:endParaRPr lang="en-KE" sz="20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l" fontAlgn="ctr">
                        <a:buNone/>
                      </a:pPr>
                      <a:r>
                        <a:rPr lang="en-KE" sz="2000" u="none" strike="noStrike" dirty="0">
                          <a:effectLst/>
                        </a:rPr>
                        <a:t>2.99 (0.80–11.20)</a:t>
                      </a:r>
                      <a:endParaRPr lang="en-KE" sz="2000" b="0" i="0"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4096760557"/>
                  </a:ext>
                </a:extLst>
              </a:tr>
            </a:tbl>
          </a:graphicData>
        </a:graphic>
      </p:graphicFrame>
      <p:sp>
        <p:nvSpPr>
          <p:cNvPr id="14" name="Text Box 1">
            <a:extLst>
              <a:ext uri="{FF2B5EF4-FFF2-40B4-BE49-F238E27FC236}">
                <a16:creationId xmlns:a16="http://schemas.microsoft.com/office/drawing/2014/main" id="{8D73AA4C-A406-9650-A4AA-698009587385}"/>
              </a:ext>
            </a:extLst>
          </p:cNvPr>
          <p:cNvSpPr txBox="1"/>
          <p:nvPr/>
        </p:nvSpPr>
        <p:spPr>
          <a:xfrm>
            <a:off x="1840959" y="31413730"/>
            <a:ext cx="11482271" cy="28293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lnSpc>
                <a:spcPct val="115000"/>
              </a:lnSpc>
              <a:spcAft>
                <a:spcPts val="800"/>
              </a:spcAft>
            </a:pPr>
            <a:r>
              <a:rPr lang="en-GB" i="1" dirty="0"/>
              <a:t>Logistic Regression Models Estimating the Association Between Knowledge, Attitudes, and Registration Practices for Births And Deaths</a:t>
            </a:r>
            <a:endParaRPr lang="en-KE" sz="1200" i="1" dirty="0">
              <a:effectLst/>
              <a:latin typeface="Times New Roman" panose="02020603050405020304" pitchFamily="18" charset="0"/>
              <a:ea typeface="Times New Roman" panose="02020603050405020304" pitchFamily="18" charset="0"/>
            </a:endParaRPr>
          </a:p>
        </p:txBody>
      </p:sp>
      <p:pic>
        <p:nvPicPr>
          <p:cNvPr id="15" name="Picture 14">
            <a:extLst>
              <a:ext uri="{FF2B5EF4-FFF2-40B4-BE49-F238E27FC236}">
                <a16:creationId xmlns:a16="http://schemas.microsoft.com/office/drawing/2014/main" id="{8FC0F192-9C9D-81A3-CF96-05CCC32C10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165218" y="15545844"/>
            <a:ext cx="12918562" cy="7408768"/>
          </a:xfrm>
          <a:prstGeom prst="rect">
            <a:avLst/>
          </a:prstGeom>
        </p:spPr>
      </p:pic>
      <p:pic>
        <p:nvPicPr>
          <p:cNvPr id="16" name="Picture 15">
            <a:extLst>
              <a:ext uri="{FF2B5EF4-FFF2-40B4-BE49-F238E27FC236}">
                <a16:creationId xmlns:a16="http://schemas.microsoft.com/office/drawing/2014/main" id="{EE88CD54-DEE5-4AEC-BDCA-1FA10104253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836220" y="22954612"/>
            <a:ext cx="12918561" cy="14762213"/>
          </a:xfrm>
          <a:prstGeom prst="rect">
            <a:avLst/>
          </a:prstGeom>
        </p:spPr>
      </p:pic>
      <p:sp>
        <p:nvSpPr>
          <p:cNvPr id="17" name="Text Box 1">
            <a:extLst>
              <a:ext uri="{FF2B5EF4-FFF2-40B4-BE49-F238E27FC236}">
                <a16:creationId xmlns:a16="http://schemas.microsoft.com/office/drawing/2014/main" id="{D49A04B7-0E7F-5301-430B-B9CEBE7137FB}"/>
              </a:ext>
            </a:extLst>
          </p:cNvPr>
          <p:cNvSpPr txBox="1"/>
          <p:nvPr/>
        </p:nvSpPr>
        <p:spPr>
          <a:xfrm>
            <a:off x="18521294" y="15083760"/>
            <a:ext cx="8206410" cy="442057"/>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lnSpc>
                <a:spcPct val="115000"/>
              </a:lnSpc>
              <a:spcAft>
                <a:spcPts val="800"/>
              </a:spcAft>
            </a:pPr>
            <a:r>
              <a:rPr lang="en-KE" i="1" dirty="0"/>
              <a:t>Sankey diagram of Knowledge–Attitude–Practice (KAP) levels for Birth Registration (N = 1,611).</a:t>
            </a:r>
          </a:p>
          <a:p>
            <a:pPr algn="just">
              <a:lnSpc>
                <a:spcPct val="115000"/>
              </a:lnSpc>
              <a:spcAft>
                <a:spcPts val="800"/>
              </a:spcAft>
              <a:buNone/>
            </a:pPr>
            <a:endParaRPr lang="en-KE" sz="1200" dirty="0">
              <a:effectLst/>
              <a:latin typeface="Times New Roman" panose="02020603050405020304" pitchFamily="18" charset="0"/>
              <a:ea typeface="Times New Roman" panose="02020603050405020304" pitchFamily="18" charset="0"/>
            </a:endParaRPr>
          </a:p>
        </p:txBody>
      </p:sp>
      <p:sp>
        <p:nvSpPr>
          <p:cNvPr id="18" name="Google Shape;97;p1">
            <a:extLst>
              <a:ext uri="{FF2B5EF4-FFF2-40B4-BE49-F238E27FC236}">
                <a16:creationId xmlns:a16="http://schemas.microsoft.com/office/drawing/2014/main" id="{9135A9D8-C96D-BBD7-DE9F-F656660149FC}"/>
              </a:ext>
            </a:extLst>
          </p:cNvPr>
          <p:cNvSpPr/>
          <p:nvPr/>
        </p:nvSpPr>
        <p:spPr>
          <a:xfrm>
            <a:off x="791233" y="8306192"/>
            <a:ext cx="4932943" cy="83095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BACKGROUND</a:t>
            </a:r>
            <a:endParaRPr sz="3200" dirty="0">
              <a:solidFill>
                <a:srgbClr val="000000"/>
              </a:solidFill>
              <a:latin typeface="Arial"/>
              <a:ea typeface="Arial"/>
              <a:cs typeface="Arial"/>
              <a:sym typeface="Arial"/>
            </a:endParaRPr>
          </a:p>
        </p:txBody>
      </p:sp>
      <p:sp>
        <p:nvSpPr>
          <p:cNvPr id="19" name="Google Shape;97;p1">
            <a:extLst>
              <a:ext uri="{FF2B5EF4-FFF2-40B4-BE49-F238E27FC236}">
                <a16:creationId xmlns:a16="http://schemas.microsoft.com/office/drawing/2014/main" id="{0B34FD7C-8A96-233C-4454-86E8DC29C978}"/>
              </a:ext>
            </a:extLst>
          </p:cNvPr>
          <p:cNvSpPr/>
          <p:nvPr/>
        </p:nvSpPr>
        <p:spPr>
          <a:xfrm>
            <a:off x="791233" y="15240079"/>
            <a:ext cx="5326452" cy="83095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rPr>
              <a:t>METHODOLOGY</a:t>
            </a:r>
            <a:endParaRPr sz="3200" dirty="0">
              <a:solidFill>
                <a:srgbClr val="000000"/>
              </a:solidFill>
              <a:latin typeface="Arial"/>
              <a:ea typeface="Arial"/>
              <a:cs typeface="Arial"/>
              <a:sym typeface="Arial"/>
            </a:endParaRPr>
          </a:p>
        </p:txBody>
      </p:sp>
      <p:sp>
        <p:nvSpPr>
          <p:cNvPr id="20" name="Google Shape;97;p1">
            <a:extLst>
              <a:ext uri="{FF2B5EF4-FFF2-40B4-BE49-F238E27FC236}">
                <a16:creationId xmlns:a16="http://schemas.microsoft.com/office/drawing/2014/main" id="{7F456FF9-3547-D0BF-210B-F589B4B355A2}"/>
              </a:ext>
            </a:extLst>
          </p:cNvPr>
          <p:cNvSpPr/>
          <p:nvPr/>
        </p:nvSpPr>
        <p:spPr>
          <a:xfrm>
            <a:off x="16011810" y="8347387"/>
            <a:ext cx="8657083" cy="83095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RESULTS AND DISCUSSION</a:t>
            </a:r>
            <a:endParaRPr sz="3200" dirty="0">
              <a:solidFill>
                <a:srgbClr val="000000"/>
              </a:solidFill>
              <a:latin typeface="Arial"/>
              <a:ea typeface="Arial"/>
              <a:cs typeface="Arial"/>
              <a:sym typeface="Arial"/>
            </a:endParaRPr>
          </a:p>
        </p:txBody>
      </p:sp>
      <p:sp>
        <p:nvSpPr>
          <p:cNvPr id="22" name="Rectangle: Rounded Corners 54">
            <a:extLst>
              <a:ext uri="{FF2B5EF4-FFF2-40B4-BE49-F238E27FC236}">
                <a16:creationId xmlns:a16="http://schemas.microsoft.com/office/drawing/2014/main" id="{37DC1B24-C76C-FD12-32B4-5BF9A36C99B3}"/>
              </a:ext>
            </a:extLst>
          </p:cNvPr>
          <p:cNvSpPr/>
          <p:nvPr/>
        </p:nvSpPr>
        <p:spPr>
          <a:xfrm>
            <a:off x="282437" y="37808378"/>
            <a:ext cx="29505015" cy="2914511"/>
          </a:xfrm>
          <a:prstGeom prst="roundRect">
            <a:avLst>
              <a:gd name="adj" fmla="val 8067"/>
            </a:avLst>
          </a:prstGeom>
          <a:solidFill>
            <a:srgbClr val="7079B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12480" dirty="0">
              <a:solidFill>
                <a:srgbClr val="7079B0"/>
              </a:solidFill>
            </a:endParaRPr>
          </a:p>
        </p:txBody>
      </p:sp>
      <p:sp>
        <p:nvSpPr>
          <p:cNvPr id="24" name="TextBox 23">
            <a:extLst>
              <a:ext uri="{FF2B5EF4-FFF2-40B4-BE49-F238E27FC236}">
                <a16:creationId xmlns:a16="http://schemas.microsoft.com/office/drawing/2014/main" id="{DBBEB814-5863-74D4-A754-983B61A4AAB0}"/>
              </a:ext>
            </a:extLst>
          </p:cNvPr>
          <p:cNvSpPr txBox="1"/>
          <p:nvPr/>
        </p:nvSpPr>
        <p:spPr>
          <a:xfrm>
            <a:off x="791233" y="38629071"/>
            <a:ext cx="28115358" cy="2163926"/>
          </a:xfrm>
          <a:prstGeom prst="rect">
            <a:avLst/>
          </a:prstGeom>
          <a:noFill/>
        </p:spPr>
        <p:txBody>
          <a:bodyPr wrap="square" rtlCol="0">
            <a:spAutoFit/>
          </a:bodyPr>
          <a:lstStyle>
            <a:defPPr>
              <a:defRPr kern="1200"/>
            </a:defPPr>
          </a:lstStyle>
          <a:p>
            <a:pPr marL="457200" indent="-457200">
              <a:lnSpc>
                <a:spcPct val="150000"/>
              </a:lnSpc>
              <a:buFont typeface="Wingdings" pitchFamily="2" charset="2"/>
              <a:buChar char="q"/>
            </a:pPr>
            <a:r>
              <a:rPr lang="en-US" sz="3120" dirty="0">
                <a:latin typeface="Arial" panose="020B0604020202020204" pitchFamily="34" charset="0"/>
                <a:ea typeface="Open Sans" panose="020B0606030504020204" pitchFamily="34" charset="0"/>
                <a:cs typeface="Arial" panose="020B0604020202020204" pitchFamily="34" charset="0"/>
              </a:rPr>
              <a:t>Combining knowledge improvement and perception change could improve birth registration uptake i.e. emphasis on benefits of registration.</a:t>
            </a:r>
          </a:p>
          <a:p>
            <a:pPr marL="457200" indent="-457200">
              <a:lnSpc>
                <a:spcPct val="150000"/>
              </a:lnSpc>
              <a:buFont typeface="Wingdings" pitchFamily="2" charset="2"/>
              <a:buChar char="q"/>
            </a:pPr>
            <a:r>
              <a:rPr lang="en-US" sz="3120" dirty="0">
                <a:latin typeface="Arial" panose="020B0604020202020204" pitchFamily="34" charset="0"/>
                <a:ea typeface="Open Sans" panose="020B0606030504020204" pitchFamily="34" charset="0"/>
                <a:cs typeface="Arial" panose="020B0604020202020204" pitchFamily="34" charset="0"/>
              </a:rPr>
              <a:t>Targeted context-specific interventions are essential to achieve equitable and sustainable improvements i.e. involvement of community health practitioners, digitalized systems like Unique Personal Identifiers( UPIs) and decentralizing CRS offices to increase national coverage.</a:t>
            </a:r>
          </a:p>
        </p:txBody>
      </p:sp>
      <p:sp>
        <p:nvSpPr>
          <p:cNvPr id="25" name="Google Shape;97;p1">
            <a:extLst>
              <a:ext uri="{FF2B5EF4-FFF2-40B4-BE49-F238E27FC236}">
                <a16:creationId xmlns:a16="http://schemas.microsoft.com/office/drawing/2014/main" id="{80134D36-FD87-A7FB-AFFB-DAEB8B3865C9}"/>
              </a:ext>
            </a:extLst>
          </p:cNvPr>
          <p:cNvSpPr/>
          <p:nvPr/>
        </p:nvSpPr>
        <p:spPr>
          <a:xfrm>
            <a:off x="791233" y="38029034"/>
            <a:ext cx="12397122" cy="83095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rPr>
              <a:t>CONCLUS</a:t>
            </a:r>
            <a:r>
              <a:rPr lang="en-GB" sz="4800" b="1" dirty="0">
                <a:solidFill>
                  <a:srgbClr val="36449C"/>
                </a:solidFill>
                <a:latin typeface="Arial"/>
                <a:ea typeface="Arial"/>
                <a:cs typeface="Arial"/>
                <a:sym typeface="Arial"/>
              </a:rPr>
              <a:t>ION AND RECOMMENDATIONS</a:t>
            </a:r>
            <a:endParaRPr sz="3200" dirty="0">
              <a:solidFill>
                <a:srgbClr val="000000"/>
              </a:solidFill>
              <a:latin typeface="Arial"/>
              <a:ea typeface="Arial"/>
              <a:cs typeface="Arial"/>
              <a:sym typeface="Arial"/>
            </a:endParaRPr>
          </a:p>
        </p:txBody>
      </p:sp>
      <p:sp>
        <p:nvSpPr>
          <p:cNvPr id="26" name="Freeform 11">
            <a:extLst>
              <a:ext uri="{FF2B5EF4-FFF2-40B4-BE49-F238E27FC236}">
                <a16:creationId xmlns:a16="http://schemas.microsoft.com/office/drawing/2014/main" id="{D4A72594-1A9E-7845-CB91-9B864E0F17EA}"/>
              </a:ext>
            </a:extLst>
          </p:cNvPr>
          <p:cNvSpPr/>
          <p:nvPr/>
        </p:nvSpPr>
        <p:spPr>
          <a:xfrm>
            <a:off x="6333093" y="189254"/>
            <a:ext cx="4259769" cy="1235315"/>
          </a:xfrm>
          <a:custGeom>
            <a:avLst/>
            <a:gdLst/>
            <a:ahLst/>
            <a:cxnLst/>
            <a:rect l="l" t="t" r="r" b="b"/>
            <a:pathLst>
              <a:path w="4127506" h="1322486">
                <a:moveTo>
                  <a:pt x="0" y="0"/>
                </a:moveTo>
                <a:lnTo>
                  <a:pt x="4127505" y="0"/>
                </a:lnTo>
                <a:lnTo>
                  <a:pt x="4127505" y="1322486"/>
                </a:lnTo>
                <a:lnTo>
                  <a:pt x="0" y="1322486"/>
                </a:lnTo>
                <a:lnTo>
                  <a:pt x="0" y="0"/>
                </a:lnTo>
                <a:close/>
              </a:path>
            </a:pathLst>
          </a:custGeom>
          <a:blipFill>
            <a:blip r:embed="rId9"/>
            <a:stretch>
              <a:fillRect/>
            </a:stretch>
          </a:blipFill>
        </p:spPr>
        <p:txBody>
          <a:bodyPr/>
          <a:lstStyle/>
          <a:p>
            <a:endParaRPr lang="en-KE"/>
          </a:p>
        </p:txBody>
      </p:sp>
      <p:sp>
        <p:nvSpPr>
          <p:cNvPr id="27" name="Freeform 12">
            <a:extLst>
              <a:ext uri="{FF2B5EF4-FFF2-40B4-BE49-F238E27FC236}">
                <a16:creationId xmlns:a16="http://schemas.microsoft.com/office/drawing/2014/main" id="{4F7EC164-E7F1-29B9-9BAE-7454D4BAAC31}"/>
              </a:ext>
            </a:extLst>
          </p:cNvPr>
          <p:cNvSpPr/>
          <p:nvPr/>
        </p:nvSpPr>
        <p:spPr>
          <a:xfrm>
            <a:off x="22624499" y="207888"/>
            <a:ext cx="3504589" cy="1322486"/>
          </a:xfrm>
          <a:custGeom>
            <a:avLst/>
            <a:gdLst/>
            <a:ahLst/>
            <a:cxnLst/>
            <a:rect l="l" t="t" r="r" b="b"/>
            <a:pathLst>
              <a:path w="3504589" h="1322486">
                <a:moveTo>
                  <a:pt x="0" y="0"/>
                </a:moveTo>
                <a:lnTo>
                  <a:pt x="3504589" y="0"/>
                </a:lnTo>
                <a:lnTo>
                  <a:pt x="3504589" y="1322486"/>
                </a:lnTo>
                <a:lnTo>
                  <a:pt x="0" y="1322486"/>
                </a:lnTo>
                <a:lnTo>
                  <a:pt x="0" y="0"/>
                </a:lnTo>
                <a:close/>
              </a:path>
            </a:pathLst>
          </a:custGeom>
          <a:blipFill>
            <a:blip r:embed="rId10"/>
            <a:stretch>
              <a:fillRect/>
            </a:stretch>
          </a:blipFill>
        </p:spPr>
        <p:txBody>
          <a:bodyPr/>
          <a:lstStyle/>
          <a:p>
            <a:endParaRPr lang="en-KE"/>
          </a:p>
        </p:txBody>
      </p:sp>
      <p:sp>
        <p:nvSpPr>
          <p:cNvPr id="28" name="Freeform 14">
            <a:extLst>
              <a:ext uri="{FF2B5EF4-FFF2-40B4-BE49-F238E27FC236}">
                <a16:creationId xmlns:a16="http://schemas.microsoft.com/office/drawing/2014/main" id="{20463311-4419-A115-9206-4A77DCD87CED}"/>
              </a:ext>
            </a:extLst>
          </p:cNvPr>
          <p:cNvSpPr/>
          <p:nvPr/>
        </p:nvSpPr>
        <p:spPr>
          <a:xfrm>
            <a:off x="12692620" y="533191"/>
            <a:ext cx="4868686" cy="738197"/>
          </a:xfrm>
          <a:custGeom>
            <a:avLst/>
            <a:gdLst/>
            <a:ahLst/>
            <a:cxnLst/>
            <a:rect l="l" t="t" r="r" b="b"/>
            <a:pathLst>
              <a:path w="4564753" h="526247">
                <a:moveTo>
                  <a:pt x="0" y="0"/>
                </a:moveTo>
                <a:lnTo>
                  <a:pt x="4564753" y="0"/>
                </a:lnTo>
                <a:lnTo>
                  <a:pt x="4564753" y="526248"/>
                </a:lnTo>
                <a:lnTo>
                  <a:pt x="0" y="526248"/>
                </a:lnTo>
                <a:lnTo>
                  <a:pt x="0" y="0"/>
                </a:lnTo>
                <a:close/>
              </a:path>
            </a:pathLst>
          </a:custGeom>
          <a:blipFill>
            <a:blip r:embed="rId11"/>
            <a:stretch>
              <a:fillRect/>
            </a:stretch>
          </a:blipFill>
        </p:spPr>
        <p:txBody>
          <a:bodyPr/>
          <a:lstStyle/>
          <a:p>
            <a:endParaRPr lang="en-KE" dirty="0"/>
          </a:p>
        </p:txBody>
      </p:sp>
      <p:sp>
        <p:nvSpPr>
          <p:cNvPr id="30" name="Freeform 9">
            <a:extLst>
              <a:ext uri="{FF2B5EF4-FFF2-40B4-BE49-F238E27FC236}">
                <a16:creationId xmlns:a16="http://schemas.microsoft.com/office/drawing/2014/main" id="{981E0041-331A-5EE3-0CF6-8DF6101DBBAA}"/>
              </a:ext>
            </a:extLst>
          </p:cNvPr>
          <p:cNvSpPr/>
          <p:nvPr/>
        </p:nvSpPr>
        <p:spPr>
          <a:xfrm>
            <a:off x="20340351" y="211945"/>
            <a:ext cx="1331843" cy="1298003"/>
          </a:xfrm>
          <a:custGeom>
            <a:avLst/>
            <a:gdLst/>
            <a:ahLst/>
            <a:cxnLst/>
            <a:rect l="l" t="t" r="r" b="b"/>
            <a:pathLst>
              <a:path w="1223916" h="1322486">
                <a:moveTo>
                  <a:pt x="0" y="0"/>
                </a:moveTo>
                <a:lnTo>
                  <a:pt x="1223916" y="0"/>
                </a:lnTo>
                <a:lnTo>
                  <a:pt x="1223916" y="1322486"/>
                </a:lnTo>
                <a:lnTo>
                  <a:pt x="0" y="1322486"/>
                </a:lnTo>
                <a:lnTo>
                  <a:pt x="0" y="0"/>
                </a:lnTo>
                <a:close/>
              </a:path>
            </a:pathLst>
          </a:custGeom>
          <a:blipFill>
            <a:blip r:embed="rId12"/>
            <a:stretch>
              <a:fillRect/>
            </a:stretch>
          </a:blipFill>
        </p:spPr>
        <p:txBody>
          <a:bodyPr/>
          <a:lstStyle/>
          <a:p>
            <a:endParaRPr lang="en-KE" dirty="0"/>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652</Words>
  <Application>Microsoft Macintosh PowerPoint</Application>
  <PresentationFormat>Custom</PresentationFormat>
  <Paragraphs>75</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Times New Roman</vt:lpstr>
      <vt:lpstr>Wingdings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Cooper, Nik</dc:creator>
  <cp:lastModifiedBy>Mike Rajwayi</cp:lastModifiedBy>
  <cp:revision>2</cp:revision>
  <dcterms:created xsi:type="dcterms:W3CDTF">2018-08-09T14:20:14Z</dcterms:created>
  <dcterms:modified xsi:type="dcterms:W3CDTF">2026-04-24T04:50:00Z</dcterms:modified>
</cp:coreProperties>
</file>